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1EFC44-9331-5E4A-A545-A6E6DA4C46C7}" type="datetimeFigureOut">
              <a:rPr lang="en-US" smtClean="0"/>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EFC44-9331-5E4A-A545-A6E6DA4C46C7}" type="datetimeFigureOut">
              <a:rPr lang="en-US" smtClean="0"/>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EFC44-9331-5E4A-A545-A6E6DA4C46C7}" type="datetimeFigureOut">
              <a:rPr lang="en-US" smtClean="0"/>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EFC44-9331-5E4A-A545-A6E6DA4C46C7}" type="datetimeFigureOut">
              <a:rPr lang="en-US" smtClean="0"/>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EFC44-9331-5E4A-A545-A6E6DA4C46C7}" type="datetimeFigureOut">
              <a:rPr lang="en-US" smtClean="0"/>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1EFC44-9331-5E4A-A545-A6E6DA4C46C7}" type="datetimeFigureOut">
              <a:rPr lang="en-US" smtClean="0"/>
              <a:t>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1EFC44-9331-5E4A-A545-A6E6DA4C46C7}" type="datetimeFigureOut">
              <a:rPr lang="en-US" smtClean="0"/>
              <a:t>8/11/13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1EFC44-9331-5E4A-A545-A6E6DA4C46C7}" type="datetimeFigureOut">
              <a:rPr lang="en-US" smtClean="0"/>
              <a:t>8/11/13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EFC44-9331-5E4A-A545-A6E6DA4C46C7}" type="datetimeFigureOut">
              <a:rPr lang="en-US" smtClean="0"/>
              <a:t>8/11/13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FC44-9331-5E4A-A545-A6E6DA4C46C7}" type="datetimeFigureOut">
              <a:rPr lang="en-US" smtClean="0"/>
              <a:t>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FC44-9331-5E4A-A545-A6E6DA4C46C7}" type="datetimeFigureOut">
              <a:rPr lang="en-US" smtClean="0"/>
              <a:t>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7835E-2A9C-4D4F-889F-5ACFD49DE1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EFC44-9331-5E4A-A545-A6E6DA4C46C7}" type="datetimeFigureOut">
              <a:rPr lang="en-US" smtClean="0"/>
              <a:t>8/11/13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7835E-2A9C-4D4F-889F-5ACFD49DE1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95800" y="3886200"/>
            <a:ext cx="1567892"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62200" y="3886201"/>
            <a:ext cx="1559823"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2294" y="3886200"/>
            <a:ext cx="1515733"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stretch>
            <a:fillRect/>
          </a:stretch>
        </p:blipFill>
        <p:spPr bwMode="auto">
          <a:xfrm>
            <a:off x="6858000" y="3886200"/>
            <a:ext cx="1616149"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Title 5"/>
          <p:cNvSpPr>
            <a:spLocks noGrp="1"/>
          </p:cNvSpPr>
          <p:nvPr>
            <p:ph type="title"/>
          </p:nvPr>
        </p:nvSpPr>
        <p:spPr>
          <a:xfrm>
            <a:off x="457200" y="838200"/>
            <a:ext cx="8229600" cy="1143000"/>
          </a:xfrm>
        </p:spPr>
        <p:txBody>
          <a:bodyPr>
            <a:normAutofit fontScale="90000"/>
          </a:bodyPr>
          <a:lstStyle/>
          <a:p>
            <a:pPr algn="ctr"/>
            <a:r>
              <a:rPr lang="en-US" sz="4500" b="1" dirty="0" smtClean="0"/>
              <a:t>Environmentalism’s Threat to the </a:t>
            </a:r>
            <a:r>
              <a:rPr lang="en-US" sz="4500" b="1" spc="-100" dirty="0" smtClean="0"/>
              <a:t>Gospel in the Name of “Creation Care</a:t>
            </a:r>
            <a:r>
              <a:rPr lang="en-US" sz="4500" b="1" dirty="0" smtClean="0"/>
              <a:t>”</a:t>
            </a:r>
            <a:endParaRPr lang="en-US" sz="4500" b="1" dirty="0"/>
          </a:p>
        </p:txBody>
      </p:sp>
      <p:sp>
        <p:nvSpPr>
          <p:cNvPr id="7" name="Content Placeholder 6"/>
          <p:cNvSpPr>
            <a:spLocks noGrp="1"/>
          </p:cNvSpPr>
          <p:nvPr>
            <p:ph sz="quarter" idx="1"/>
          </p:nvPr>
        </p:nvSpPr>
        <p:spPr>
          <a:xfrm>
            <a:off x="457200" y="2057400"/>
            <a:ext cx="8229600" cy="1600200"/>
          </a:xfrm>
        </p:spPr>
        <p:txBody>
          <a:bodyPr>
            <a:normAutofit fontScale="85000" lnSpcReduction="10000"/>
          </a:bodyPr>
          <a:lstStyle/>
          <a:p>
            <a:pPr marL="0" indent="0">
              <a:buNone/>
            </a:pPr>
            <a:r>
              <a:rPr lang="en-US" dirty="0" smtClean="0"/>
              <a:t>The gospel becomes “If you love God, take good care of the Earth,” not “Jesus Christ died for our sins, was buried, and rose again from the dead” (1 Corinthians 15:3–4). </a:t>
            </a:r>
            <a:br>
              <a:rPr lang="en-US" dirty="0" smtClean="0"/>
            </a:br>
            <a:r>
              <a:rPr lang="en-US" dirty="0" smtClean="0"/>
              <a:t>Imperative replaces indicative. Law replaces gospel.</a:t>
            </a:r>
          </a:p>
          <a:p>
            <a:pPr>
              <a:buNone/>
            </a:pPr>
            <a:endParaRPr lang="en-US" dirty="0"/>
          </a:p>
        </p:txBody>
      </p:sp>
      <p:sp>
        <p:nvSpPr>
          <p:cNvPr id="8" name="TextBox 7"/>
          <p:cNvSpPr txBox="1"/>
          <p:nvPr/>
        </p:nvSpPr>
        <p:spPr>
          <a:xfrm>
            <a:off x="1219200" y="6324600"/>
            <a:ext cx="1981200" cy="369332"/>
          </a:xfrm>
          <a:prstGeom prst="rect">
            <a:avLst/>
          </a:prstGeom>
          <a:noFill/>
        </p:spPr>
        <p:txBody>
          <a:bodyPr wrap="square" rtlCol="0">
            <a:spAutoFit/>
          </a:bodyPr>
          <a:lstStyle/>
          <a:p>
            <a:r>
              <a:rPr lang="en-US" dirty="0" smtClean="0"/>
              <a:t>J. Matthew </a:t>
            </a:r>
            <a:r>
              <a:rPr lang="en-US" dirty="0" err="1" smtClean="0"/>
              <a:t>Sleeth</a:t>
            </a:r>
            <a:endParaRPr lang="en-US" dirty="0"/>
          </a:p>
        </p:txBody>
      </p:sp>
      <p:sp>
        <p:nvSpPr>
          <p:cNvPr id="9" name="TextBox 8"/>
          <p:cNvSpPr txBox="1"/>
          <p:nvPr/>
        </p:nvSpPr>
        <p:spPr>
          <a:xfrm>
            <a:off x="4343400" y="6324600"/>
            <a:ext cx="1854162" cy="369332"/>
          </a:xfrm>
          <a:prstGeom prst="rect">
            <a:avLst/>
          </a:prstGeom>
          <a:noFill/>
        </p:spPr>
        <p:txBody>
          <a:bodyPr wrap="square" rtlCol="0">
            <a:spAutoFit/>
          </a:bodyPr>
          <a:lstStyle/>
          <a:p>
            <a:r>
              <a:rPr lang="en-US" dirty="0" smtClean="0"/>
              <a:t>Jonathan Merritt</a:t>
            </a:r>
          </a:p>
        </p:txBody>
      </p:sp>
      <p:sp>
        <p:nvSpPr>
          <p:cNvPr id="10" name="TextBox 9"/>
          <p:cNvSpPr txBox="1"/>
          <p:nvPr/>
        </p:nvSpPr>
        <p:spPr>
          <a:xfrm>
            <a:off x="6629400" y="6324600"/>
            <a:ext cx="2136419" cy="369332"/>
          </a:xfrm>
          <a:prstGeom prst="rect">
            <a:avLst/>
          </a:prstGeom>
          <a:noFill/>
        </p:spPr>
        <p:txBody>
          <a:bodyPr wrap="none" rtlCol="0">
            <a:spAutoFit/>
          </a:bodyPr>
          <a:lstStyle/>
          <a:p>
            <a:r>
              <a:rPr lang="en-US" dirty="0" smtClean="0"/>
              <a:t>Harper Collins Pub.</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150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amond(in)">
                                      <p:cBhvr>
                                        <p:cTn id="2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4500" b="1" dirty="0" smtClean="0"/>
              <a:t>Some Concrete Actions</a:t>
            </a:r>
            <a:endParaRPr lang="en-US" sz="4500" b="1" dirty="0"/>
          </a:p>
        </p:txBody>
      </p:sp>
      <p:sp>
        <p:nvSpPr>
          <p:cNvPr id="3" name="Content Placeholder 2"/>
          <p:cNvSpPr>
            <a:spLocks noGrp="1"/>
          </p:cNvSpPr>
          <p:nvPr>
            <p:ph sz="quarter" idx="1"/>
          </p:nvPr>
        </p:nvSpPr>
        <p:spPr>
          <a:xfrm>
            <a:off x="457200" y="1752600"/>
            <a:ext cx="8229600" cy="4876800"/>
          </a:xfrm>
        </p:spPr>
        <p:txBody>
          <a:bodyPr>
            <a:normAutofit fontScale="85000" lnSpcReduction="10000"/>
          </a:bodyPr>
          <a:lstStyle/>
          <a:p>
            <a:r>
              <a:rPr lang="en-US" dirty="0" smtClean="0"/>
              <a:t>“Adopt a Highway”</a:t>
            </a:r>
          </a:p>
          <a:p>
            <a:r>
              <a:rPr lang="en-US" dirty="0" smtClean="0"/>
              <a:t>Neighborhood Cleanup</a:t>
            </a:r>
          </a:p>
          <a:p>
            <a:r>
              <a:rPr lang="en-US" dirty="0" smtClean="0"/>
              <a:t>Neighborhood Gardens</a:t>
            </a:r>
          </a:p>
          <a:p>
            <a:r>
              <a:rPr lang="en-US" dirty="0" smtClean="0"/>
              <a:t>Insulating Homes and Churches</a:t>
            </a:r>
          </a:p>
          <a:p>
            <a:r>
              <a:rPr lang="en-US" dirty="0" smtClean="0"/>
              <a:t>Sensible recycling</a:t>
            </a:r>
          </a:p>
          <a:p>
            <a:r>
              <a:rPr lang="en-US" dirty="0" smtClean="0"/>
              <a:t>Supporting or Volunteering with Ministries that Help the Poor in East Africa; e.g. </a:t>
            </a:r>
            <a:r>
              <a:rPr lang="en-US" u="sng" dirty="0" smtClean="0"/>
              <a:t>www.cvtogether.org</a:t>
            </a:r>
          </a:p>
          <a:p>
            <a:r>
              <a:rPr lang="en-US" dirty="0" smtClean="0"/>
              <a:t>Participating in Sensible Recycling Programs</a:t>
            </a:r>
          </a:p>
          <a:p>
            <a:r>
              <a:rPr lang="en-US" dirty="0" smtClean="0"/>
              <a:t>Studying and Teaching Biblical Earth Stewardship</a:t>
            </a:r>
          </a:p>
          <a:p>
            <a:r>
              <a:rPr lang="en-US" dirty="0" smtClean="0"/>
              <a:t>Praying for and supporting the Cornwall Alliance with online donations at </a:t>
            </a:r>
            <a:r>
              <a:rPr lang="en-US" u="sng" dirty="0" smtClean="0"/>
              <a:t>www.CornwallAlliance.org</a:t>
            </a:r>
            <a:endParaRPr lang="en-US"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Autofit/>
          </a:bodyPr>
          <a:lstStyle/>
          <a:p>
            <a:pPr algn="ctr"/>
            <a:r>
              <a:rPr lang="en-US" sz="4500" b="1" dirty="0" smtClean="0"/>
              <a:t>Wake-Up Calls</a:t>
            </a:r>
            <a:endParaRPr lang="en-US" sz="4500" b="1" dirty="0"/>
          </a:p>
        </p:txBody>
      </p:sp>
      <p:pic>
        <p:nvPicPr>
          <p:cNvPr id="4" name="Picture 3" descr="Larson, In the Garden of Beasts.jpg"/>
          <p:cNvPicPr>
            <a:picLocks noChangeAspect="1"/>
          </p:cNvPicPr>
          <p:nvPr/>
        </p:nvPicPr>
        <p:blipFill>
          <a:blip r:embed="rId2" cstate="print"/>
          <a:stretch>
            <a:fillRect/>
          </a:stretch>
        </p:blipFill>
        <p:spPr>
          <a:xfrm>
            <a:off x="228600" y="457200"/>
            <a:ext cx="1905000" cy="2892439"/>
          </a:xfrm>
          <a:prstGeom prst="rect">
            <a:avLst/>
          </a:prstGeom>
          <a:ln>
            <a:noFill/>
          </a:ln>
          <a:effectLst>
            <a:outerShdw blurRad="292100" dist="139700" dir="2700000" algn="tl" rotWithShape="0">
              <a:srgbClr val="333333">
                <a:alpha val="65000"/>
              </a:srgbClr>
            </a:outerShdw>
          </a:effectLst>
        </p:spPr>
      </p:pic>
      <p:pic>
        <p:nvPicPr>
          <p:cNvPr id="5" name="Picture 4" descr="The Mortal Storm.jpg"/>
          <p:cNvPicPr>
            <a:picLocks noChangeAspect="1"/>
          </p:cNvPicPr>
          <p:nvPr/>
        </p:nvPicPr>
        <p:blipFill>
          <a:blip r:embed="rId3" cstate="print"/>
          <a:stretch>
            <a:fillRect/>
          </a:stretch>
        </p:blipFill>
        <p:spPr>
          <a:xfrm>
            <a:off x="6929628" y="3810000"/>
            <a:ext cx="1909572" cy="2667000"/>
          </a:xfrm>
          <a:prstGeom prst="rect">
            <a:avLst/>
          </a:prstGeom>
          <a:ln>
            <a:noFill/>
          </a:ln>
          <a:effectLst>
            <a:outerShdw blurRad="292100" dist="139700" dir="2700000" algn="tl" rotWithShape="0">
              <a:srgbClr val="333333">
                <a:alpha val="65000"/>
              </a:srgbClr>
            </a:outerShdw>
          </a:effectLst>
        </p:spPr>
      </p:pic>
      <p:pic>
        <p:nvPicPr>
          <p:cNvPr id="6" name="Picture 5" descr="Judgment at Nuremberg.jpg"/>
          <p:cNvPicPr>
            <a:picLocks noChangeAspect="1"/>
          </p:cNvPicPr>
          <p:nvPr/>
        </p:nvPicPr>
        <p:blipFill>
          <a:blip r:embed="rId4" cstate="print"/>
          <a:stretch>
            <a:fillRect/>
          </a:stretch>
        </p:blipFill>
        <p:spPr>
          <a:xfrm>
            <a:off x="228600" y="3810000"/>
            <a:ext cx="1828800" cy="2667000"/>
          </a:xfrm>
          <a:prstGeom prst="rect">
            <a:avLst/>
          </a:prstGeom>
          <a:ln>
            <a:noFill/>
          </a:ln>
          <a:effectLst>
            <a:outerShdw blurRad="292100" dist="139700" dir="2700000" algn="tl" rotWithShape="0">
              <a:srgbClr val="333333">
                <a:alpha val="65000"/>
              </a:srgbClr>
            </a:outerShdw>
          </a:effectLst>
        </p:spPr>
      </p:pic>
      <p:pic>
        <p:nvPicPr>
          <p:cNvPr id="7" name="Picture 6" descr="Metaxas's Bonhoeffer book cover.jpg"/>
          <p:cNvPicPr>
            <a:picLocks noChangeAspect="1"/>
          </p:cNvPicPr>
          <p:nvPr/>
        </p:nvPicPr>
        <p:blipFill>
          <a:blip r:embed="rId5" cstate="print"/>
          <a:stretch>
            <a:fillRect/>
          </a:stretch>
        </p:blipFill>
        <p:spPr>
          <a:xfrm>
            <a:off x="6858000" y="457200"/>
            <a:ext cx="1925573" cy="2895599"/>
          </a:xfrm>
          <a:prstGeom prst="rect">
            <a:avLst/>
          </a:prstGeom>
          <a:ln>
            <a:noFill/>
          </a:ln>
          <a:effectLst>
            <a:outerShdw blurRad="292100" dist="139700" dir="2700000" algn="tl" rotWithShape="0">
              <a:srgbClr val="333333">
                <a:alpha val="65000"/>
              </a:srgbClr>
            </a:outerShdw>
          </a:effectLst>
        </p:spPr>
      </p:pic>
      <p:pic>
        <p:nvPicPr>
          <p:cNvPr id="8" name="Picture 7" descr="Journal of David Q. Little.jpg"/>
          <p:cNvPicPr>
            <a:picLocks noChangeAspect="1"/>
          </p:cNvPicPr>
          <p:nvPr/>
        </p:nvPicPr>
        <p:blipFill>
          <a:blip r:embed="rId6" cstate="print"/>
          <a:stretch>
            <a:fillRect/>
          </a:stretch>
        </p:blipFill>
        <p:spPr>
          <a:xfrm>
            <a:off x="2438400" y="1905000"/>
            <a:ext cx="1928469" cy="2895600"/>
          </a:xfrm>
          <a:prstGeom prst="rect">
            <a:avLst/>
          </a:prstGeom>
          <a:ln>
            <a:noFill/>
          </a:ln>
          <a:effectLst>
            <a:outerShdw blurRad="292100" dist="139700" dir="2700000" algn="tl" rotWithShape="0">
              <a:srgbClr val="333333">
                <a:alpha val="65000"/>
              </a:srgbClr>
            </a:outerShdw>
          </a:effectLst>
        </p:spPr>
      </p:pic>
      <p:pic>
        <p:nvPicPr>
          <p:cNvPr id="9" name="Picture 8" descr="Andrews, How Do You Kill 11 Million People.jpg"/>
          <p:cNvPicPr>
            <a:picLocks noChangeAspect="1"/>
          </p:cNvPicPr>
          <p:nvPr/>
        </p:nvPicPr>
        <p:blipFill>
          <a:blip r:embed="rId7" cstate="print"/>
          <a:stretch>
            <a:fillRect/>
          </a:stretch>
        </p:blipFill>
        <p:spPr>
          <a:xfrm>
            <a:off x="4648200" y="1905000"/>
            <a:ext cx="1870830" cy="28956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874881" y="5410200"/>
            <a:ext cx="3305585" cy="892552"/>
          </a:xfrm>
          <a:prstGeom prst="rect">
            <a:avLst/>
          </a:prstGeom>
          <a:noFill/>
        </p:spPr>
        <p:txBody>
          <a:bodyPr wrap="none" rtlCol="0">
            <a:spAutoFit/>
          </a:bodyPr>
          <a:lstStyle/>
          <a:p>
            <a:pPr algn="ctr"/>
            <a:r>
              <a:rPr lang="en-US" sz="2600" dirty="0" smtClean="0"/>
              <a:t>Four Profound Books</a:t>
            </a:r>
          </a:p>
          <a:p>
            <a:pPr algn="ctr"/>
            <a:r>
              <a:rPr lang="en-US" sz="2600" dirty="0" smtClean="0"/>
              <a:t>Two Profound Movies</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ornwall logo.jpg"/>
          <p:cNvPicPr>
            <a:picLocks noChangeAspect="1"/>
          </p:cNvPicPr>
          <p:nvPr/>
        </p:nvPicPr>
        <p:blipFill>
          <a:blip r:embed="rId2" cstate="print"/>
          <a:stretch>
            <a:fillRect/>
          </a:stretch>
        </p:blipFill>
        <p:spPr>
          <a:xfrm>
            <a:off x="685800" y="609600"/>
            <a:ext cx="3454400" cy="1295400"/>
          </a:xfrm>
          <a:prstGeom prst="rect">
            <a:avLst/>
          </a:prstGeom>
        </p:spPr>
      </p:pic>
      <p:sp>
        <p:nvSpPr>
          <p:cNvPr id="6" name="TextBox 5"/>
          <p:cNvSpPr txBox="1"/>
          <p:nvPr/>
        </p:nvSpPr>
        <p:spPr>
          <a:xfrm>
            <a:off x="381000" y="2133600"/>
            <a:ext cx="8458200" cy="3785652"/>
          </a:xfrm>
          <a:prstGeom prst="rect">
            <a:avLst/>
          </a:prstGeom>
          <a:noFill/>
        </p:spPr>
        <p:txBody>
          <a:bodyPr wrap="square" rtlCol="0">
            <a:spAutoFit/>
          </a:bodyPr>
          <a:lstStyle/>
          <a:p>
            <a:r>
              <a:rPr lang="en-US" sz="2400" b="1" dirty="0" smtClean="0"/>
              <a:t>Who are we?</a:t>
            </a:r>
            <a:r>
              <a:rPr lang="en-US" sz="2400" dirty="0" smtClean="0"/>
              <a:t> A coalition of theologians, pastors, scientists, economists, and policy experts committed to promoting environmental stewardship and economic development built on Biblical principles.</a:t>
            </a:r>
          </a:p>
          <a:p>
            <a:r>
              <a:rPr lang="en-US" sz="2400" dirty="0" smtClean="0"/>
              <a:t> </a:t>
            </a:r>
          </a:p>
          <a:p>
            <a:r>
              <a:rPr lang="en-US" sz="2400" b="1" dirty="0" smtClean="0"/>
              <a:t>What is our mission?</a:t>
            </a:r>
            <a:r>
              <a:rPr lang="en-US" sz="2400" dirty="0" smtClean="0"/>
              <a:t> We seek to magnify</a:t>
            </a:r>
          </a:p>
          <a:p>
            <a:pPr>
              <a:buFont typeface="Arial" pitchFamily="34" charset="0"/>
              <a:buChar char="•"/>
            </a:pPr>
            <a:r>
              <a:rPr lang="en-US" sz="2400" dirty="0" smtClean="0"/>
              <a:t> the glory of God in creation,</a:t>
            </a:r>
          </a:p>
          <a:p>
            <a:pPr>
              <a:buFont typeface="Arial" pitchFamily="34" charset="0"/>
              <a:buChar char="•"/>
            </a:pPr>
            <a:r>
              <a:rPr lang="en-US" sz="2400" dirty="0" smtClean="0"/>
              <a:t> the wisdom of His truth in environmental stewardship,</a:t>
            </a:r>
          </a:p>
          <a:p>
            <a:pPr>
              <a:buFont typeface="Arial" pitchFamily="34" charset="0"/>
              <a:buChar char="•"/>
            </a:pPr>
            <a:r>
              <a:rPr lang="en-US" sz="2400" dirty="0" smtClean="0"/>
              <a:t> the kindness of His mercy in lifting the needy out of poverty,</a:t>
            </a:r>
          </a:p>
          <a:p>
            <a:pPr>
              <a:buFont typeface="Arial" pitchFamily="34" charset="0"/>
              <a:buChar char="•"/>
            </a:pPr>
            <a:r>
              <a:rPr lang="en-US" sz="2400" dirty="0" smtClean="0"/>
              <a:t> and the wonders of His grace in the gospel of Jesus Christ.</a:t>
            </a:r>
            <a:endParaRPr lang="en-US" sz="2400" dirty="0"/>
          </a:p>
        </p:txBody>
      </p:sp>
      <p:sp>
        <p:nvSpPr>
          <p:cNvPr id="5" name="TextBox 4"/>
          <p:cNvSpPr txBox="1"/>
          <p:nvPr/>
        </p:nvSpPr>
        <p:spPr>
          <a:xfrm>
            <a:off x="5715000" y="1219200"/>
            <a:ext cx="2824235" cy="369332"/>
          </a:xfrm>
          <a:prstGeom prst="rect">
            <a:avLst/>
          </a:prstGeom>
          <a:noFill/>
        </p:spPr>
        <p:txBody>
          <a:bodyPr wrap="none" rtlCol="0">
            <a:spAutoFit/>
          </a:bodyPr>
          <a:lstStyle/>
          <a:p>
            <a:r>
              <a:rPr lang="en-US" dirty="0" smtClean="0"/>
              <a:t>www.CornwallAlliance.org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505712"/>
          </a:xfrm>
        </p:spPr>
        <p:txBody>
          <a:bodyPr>
            <a:normAutofit/>
          </a:bodyPr>
          <a:lstStyle/>
          <a:p>
            <a:pPr algn="ctr"/>
            <a:r>
              <a:rPr lang="en-US" sz="4500" b="1" dirty="0" smtClean="0"/>
              <a:t>Environmentalism’s Threat to Christian Ethics: Asceticism</a:t>
            </a:r>
            <a:endParaRPr lang="en-US" sz="4500" b="1" dirty="0"/>
          </a:p>
        </p:txBody>
      </p:sp>
      <p:sp>
        <p:nvSpPr>
          <p:cNvPr id="3" name="Content Placeholder 2"/>
          <p:cNvSpPr>
            <a:spLocks noGrp="1"/>
          </p:cNvSpPr>
          <p:nvPr>
            <p:ph sz="quarter" idx="1"/>
          </p:nvPr>
        </p:nvSpPr>
        <p:spPr>
          <a:xfrm>
            <a:off x="457200" y="2286000"/>
            <a:ext cx="8229600" cy="4572000"/>
          </a:xfrm>
        </p:spPr>
        <p:txBody>
          <a:bodyPr>
            <a:normAutofit/>
          </a:bodyPr>
          <a:lstStyle/>
          <a:p>
            <a:pPr marL="0" indent="0" algn="ctr">
              <a:buNone/>
            </a:pPr>
            <a:r>
              <a:rPr lang="en-US" sz="1800" b="1" dirty="0" smtClean="0"/>
              <a:t>Colossians 2:20-23:</a:t>
            </a:r>
          </a:p>
          <a:p>
            <a:pPr marL="0" indent="0" algn="ctr">
              <a:buNone/>
            </a:pPr>
            <a:r>
              <a:rPr lang="en-US" sz="1800" dirty="0" smtClean="0"/>
              <a:t>If with Christ you died</a:t>
            </a:r>
          </a:p>
          <a:p>
            <a:pPr marL="0" indent="0" algn="ctr">
              <a:buNone/>
            </a:pPr>
            <a:r>
              <a:rPr lang="en-US" sz="1800" dirty="0" smtClean="0"/>
              <a:t>to the elemental spirits of the world,</a:t>
            </a:r>
          </a:p>
          <a:p>
            <a:pPr marL="0" indent="0" algn="ctr">
              <a:buNone/>
            </a:pPr>
            <a:r>
              <a:rPr lang="en-US" sz="1800" dirty="0" smtClean="0"/>
              <a:t>why, as if you were still alive in the world,</a:t>
            </a:r>
          </a:p>
          <a:p>
            <a:pPr marL="0" indent="0" algn="ctr">
              <a:buNone/>
            </a:pPr>
            <a:r>
              <a:rPr lang="en-US" sz="1800" dirty="0" smtClean="0"/>
              <a:t>do you submit to regulations—</a:t>
            </a:r>
          </a:p>
          <a:p>
            <a:pPr marL="0" indent="0" algn="ctr">
              <a:buNone/>
            </a:pPr>
            <a:r>
              <a:rPr lang="en-US" sz="1800" dirty="0" smtClean="0"/>
              <a:t>‘Do not handle, Do not taste, Do not touch’</a:t>
            </a:r>
          </a:p>
          <a:p>
            <a:pPr marL="0" indent="0" algn="ctr">
              <a:buNone/>
            </a:pPr>
            <a:r>
              <a:rPr lang="en-US" sz="1800" dirty="0" smtClean="0"/>
              <a:t>(referring to things that all perish as they are used)—</a:t>
            </a:r>
          </a:p>
          <a:p>
            <a:pPr marL="0" indent="0" algn="ctr">
              <a:buNone/>
            </a:pPr>
            <a:r>
              <a:rPr lang="en-US" sz="1800" dirty="0" smtClean="0"/>
              <a:t>according to </a:t>
            </a:r>
            <a:r>
              <a:rPr lang="en-US" sz="1800" u="sng" dirty="0" smtClean="0"/>
              <a:t>human</a:t>
            </a:r>
            <a:r>
              <a:rPr lang="en-US" sz="1800" dirty="0" smtClean="0"/>
              <a:t> precepts and teachings?</a:t>
            </a:r>
          </a:p>
          <a:p>
            <a:pPr marL="0" indent="0" algn="ctr">
              <a:buNone/>
            </a:pPr>
            <a:r>
              <a:rPr lang="en-US" sz="1800" dirty="0" smtClean="0"/>
              <a:t>These have indeed an </a:t>
            </a:r>
            <a:r>
              <a:rPr lang="en-US" sz="1800" u="sng" dirty="0" smtClean="0"/>
              <a:t>appearance of wisdom</a:t>
            </a:r>
            <a:endParaRPr lang="en-US" sz="1800" dirty="0"/>
          </a:p>
          <a:p>
            <a:pPr marL="0" indent="0" algn="ctr">
              <a:buNone/>
            </a:pPr>
            <a:r>
              <a:rPr lang="en-US" sz="1800" dirty="0" smtClean="0"/>
              <a:t>in promoting </a:t>
            </a:r>
            <a:r>
              <a:rPr lang="en-US" sz="1800" u="sng" dirty="0" smtClean="0"/>
              <a:t>self-made religion</a:t>
            </a:r>
            <a:endParaRPr lang="en-US" sz="1800" dirty="0"/>
          </a:p>
          <a:p>
            <a:pPr marL="0" indent="0" algn="ctr">
              <a:buNone/>
            </a:pPr>
            <a:r>
              <a:rPr lang="en-US" sz="1800" dirty="0" smtClean="0"/>
              <a:t>and </a:t>
            </a:r>
            <a:r>
              <a:rPr lang="en-US" sz="1800" u="sng" dirty="0" smtClean="0"/>
              <a:t>asceticism</a:t>
            </a:r>
            <a:r>
              <a:rPr lang="en-US" sz="1800" dirty="0" smtClean="0"/>
              <a:t> and severity to the body, but they are</a:t>
            </a:r>
          </a:p>
          <a:p>
            <a:pPr marL="0" indent="0" algn="ctr">
              <a:buNone/>
            </a:pPr>
            <a:r>
              <a:rPr lang="en-US" sz="1800" b="1" u="sng" dirty="0"/>
              <a:t>o</a:t>
            </a:r>
            <a:r>
              <a:rPr lang="en-US" sz="1800" b="1" u="sng" dirty="0" smtClean="0"/>
              <a:t>f no value in stopping the indulgence of the flesh</a:t>
            </a:r>
            <a:r>
              <a:rPr lang="en-US" sz="1800" dirty="0" smtClean="0"/>
              <a:t>.</a:t>
            </a:r>
            <a:endParaRPr lang="en-US" sz="1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7081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524000"/>
          </a:xfrm>
        </p:spPr>
        <p:txBody>
          <a:bodyPr>
            <a:normAutofit/>
          </a:bodyPr>
          <a:lstStyle/>
          <a:p>
            <a:pPr algn="ctr"/>
            <a:r>
              <a:rPr lang="en-US" b="1" dirty="0" smtClean="0"/>
              <a:t>Environmentalism’s Threat to Biblical Authority</a:t>
            </a:r>
            <a:endParaRPr lang="en-US" b="1" dirty="0"/>
          </a:p>
        </p:txBody>
      </p:sp>
      <p:sp>
        <p:nvSpPr>
          <p:cNvPr id="3" name="Content Placeholder 2"/>
          <p:cNvSpPr>
            <a:spLocks noGrp="1"/>
          </p:cNvSpPr>
          <p:nvPr>
            <p:ph sz="quarter" idx="1"/>
          </p:nvPr>
        </p:nvSpPr>
        <p:spPr>
          <a:xfrm>
            <a:off x="457200" y="2743200"/>
            <a:ext cx="8229600" cy="3581400"/>
          </a:xfrm>
        </p:spPr>
        <p:txBody>
          <a:bodyPr>
            <a:normAutofit lnSpcReduction="10000"/>
          </a:bodyPr>
          <a:lstStyle/>
          <a:p>
            <a:pPr>
              <a:buNone/>
            </a:pPr>
            <a:r>
              <a:rPr lang="en-US" dirty="0" smtClean="0"/>
              <a:t>The Bible says we’re not supposed to be conformed to this world but</a:t>
            </a:r>
          </a:p>
          <a:p>
            <a:r>
              <a:rPr lang="en-US" dirty="0" smtClean="0"/>
              <a:t>to be transformed by the renewing of our minds by the Word of God;</a:t>
            </a:r>
          </a:p>
          <a:p>
            <a:r>
              <a:rPr lang="en-US" dirty="0" smtClean="0"/>
              <a:t>to test all things, hold fast what is good;</a:t>
            </a:r>
          </a:p>
          <a:p>
            <a:r>
              <a:rPr lang="en-US" dirty="0" smtClean="0"/>
              <a:t>to take every thought captive to the obedience of Christ.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295400"/>
          </a:xfrm>
        </p:spPr>
        <p:txBody>
          <a:bodyPr>
            <a:noAutofit/>
          </a:bodyPr>
          <a:lstStyle/>
          <a:p>
            <a:pPr algn="ctr"/>
            <a:r>
              <a:rPr lang="en-US" sz="4500" b="1" dirty="0" smtClean="0"/>
              <a:t>Environmentalism’s Threat to</a:t>
            </a:r>
            <a:br>
              <a:rPr lang="en-US" sz="4500" b="1" dirty="0" smtClean="0"/>
            </a:br>
            <a:r>
              <a:rPr lang="en-US" sz="4500" b="1" dirty="0" smtClean="0"/>
              <a:t>the Pro-Life Movement</a:t>
            </a:r>
            <a:endParaRPr lang="en-US" sz="4500" b="1" dirty="0"/>
          </a:p>
        </p:txBody>
      </p:sp>
      <p:sp>
        <p:nvSpPr>
          <p:cNvPr id="3" name="Content Placeholder 2"/>
          <p:cNvSpPr>
            <a:spLocks noGrp="1"/>
          </p:cNvSpPr>
          <p:nvPr>
            <p:ph sz="quarter" idx="1"/>
          </p:nvPr>
        </p:nvSpPr>
        <p:spPr>
          <a:xfrm>
            <a:off x="457200" y="2743200"/>
            <a:ext cx="8229600" cy="3581400"/>
          </a:xfrm>
        </p:spPr>
        <p:txBody>
          <a:bodyPr/>
          <a:lstStyle/>
          <a:p>
            <a:pPr indent="0">
              <a:buNone/>
            </a:pPr>
            <a:r>
              <a:rPr lang="en-US" dirty="0" smtClean="0"/>
              <a:t>Minor, unintentional risk from environmental hazards is equated with intentional death from abortion, obscuring the meaning of “pro-life.”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rotecting the Unborn and the Pro-Life Movement, website capture.bmp"/>
          <p:cNvPicPr>
            <a:picLocks noChangeAspect="1"/>
          </p:cNvPicPr>
          <p:nvPr/>
        </p:nvPicPr>
        <p:blipFill>
          <a:blip r:embed="rId2" cstate="print"/>
          <a:stretch>
            <a:fillRect/>
          </a:stretch>
        </p:blipFill>
        <p:spPr>
          <a:xfrm>
            <a:off x="533400" y="2133600"/>
            <a:ext cx="8109857" cy="47244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457200" y="990600"/>
            <a:ext cx="8305800" cy="838200"/>
          </a:xfrm>
        </p:spPr>
        <p:txBody>
          <a:bodyPr>
            <a:normAutofit/>
          </a:bodyPr>
          <a:lstStyle/>
          <a:p>
            <a:pPr algn="ctr"/>
            <a:r>
              <a:rPr lang="en-US" sz="4500" b="1" dirty="0" smtClean="0"/>
              <a:t>Pro-Life Leaders Fight Back</a:t>
            </a:r>
            <a:endParaRPr lang="en-US" sz="45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pPr algn="ctr"/>
            <a:r>
              <a:rPr lang="en-US" b="1" dirty="0" smtClean="0"/>
              <a:t>A Call to Spiritual Arms for</a:t>
            </a:r>
            <a:br>
              <a:rPr lang="en-US" b="1" dirty="0" smtClean="0"/>
            </a:br>
            <a:r>
              <a:rPr lang="en-US" b="1" dirty="0" smtClean="0"/>
              <a:t>Spiritual Warfare</a:t>
            </a:r>
            <a:endParaRPr lang="en-US" b="1" dirty="0"/>
          </a:p>
        </p:txBody>
      </p:sp>
      <p:sp>
        <p:nvSpPr>
          <p:cNvPr id="3" name="Content Placeholder 2"/>
          <p:cNvSpPr>
            <a:spLocks noGrp="1"/>
          </p:cNvSpPr>
          <p:nvPr>
            <p:ph sz="quarter" idx="1"/>
          </p:nvPr>
        </p:nvSpPr>
        <p:spPr>
          <a:xfrm>
            <a:off x="457200" y="2514600"/>
            <a:ext cx="8229600" cy="3962400"/>
          </a:xfrm>
        </p:spPr>
        <p:txBody>
          <a:bodyPr>
            <a:normAutofit fontScale="77500" lnSpcReduction="20000"/>
          </a:bodyPr>
          <a:lstStyle/>
          <a:p>
            <a:pPr marL="0" indent="0">
              <a:spcBef>
                <a:spcPts val="0"/>
              </a:spcBef>
              <a:buNone/>
            </a:pPr>
            <a:r>
              <a:rPr lang="en-US" dirty="0" smtClean="0"/>
              <a:t>We face the prospect of</a:t>
            </a:r>
          </a:p>
          <a:p>
            <a:pPr>
              <a:lnSpc>
                <a:spcPct val="110000"/>
              </a:lnSpc>
              <a:spcBef>
                <a:spcPts val="0"/>
              </a:spcBef>
            </a:pPr>
            <a:r>
              <a:rPr lang="en-US" dirty="0" smtClean="0"/>
              <a:t>an increasingly powerful U.N.,</a:t>
            </a:r>
          </a:p>
          <a:p>
            <a:pPr>
              <a:lnSpc>
                <a:spcPct val="110000"/>
              </a:lnSpc>
              <a:spcBef>
                <a:spcPts val="0"/>
              </a:spcBef>
            </a:pPr>
            <a:r>
              <a:rPr lang="en-US" dirty="0" smtClean="0"/>
              <a:t>dominated by pagan religionists,</a:t>
            </a:r>
          </a:p>
          <a:p>
            <a:pPr>
              <a:lnSpc>
                <a:spcPct val="110000"/>
              </a:lnSpc>
              <a:spcBef>
                <a:spcPts val="0"/>
              </a:spcBef>
            </a:pPr>
            <a:r>
              <a:rPr lang="en-US" dirty="0" smtClean="0"/>
              <a:t>backing an agenda for global wealth redistribution,</a:t>
            </a:r>
          </a:p>
          <a:p>
            <a:pPr>
              <a:lnSpc>
                <a:spcPct val="110000"/>
              </a:lnSpc>
              <a:spcBef>
                <a:spcPts val="0"/>
              </a:spcBef>
            </a:pPr>
            <a:r>
              <a:rPr lang="en-US" dirty="0" smtClean="0"/>
              <a:t>engineered and enforced by global government,</a:t>
            </a:r>
          </a:p>
          <a:p>
            <a:pPr>
              <a:lnSpc>
                <a:spcPct val="110000"/>
              </a:lnSpc>
              <a:spcBef>
                <a:spcPts val="0"/>
              </a:spcBef>
            </a:pPr>
            <a:r>
              <a:rPr lang="en-US" dirty="0" smtClean="0"/>
              <a:t>justified by the need to avert a global environmental crisis,</a:t>
            </a:r>
          </a:p>
          <a:p>
            <a:pPr>
              <a:lnSpc>
                <a:spcPct val="110000"/>
              </a:lnSpc>
              <a:spcBef>
                <a:spcPts val="0"/>
              </a:spcBef>
            </a:pPr>
            <a:r>
              <a:rPr lang="en-US" dirty="0" smtClean="0"/>
              <a:t>belief in which depends not on real science but on irrational, mystical, post-normal science,</a:t>
            </a:r>
          </a:p>
          <a:p>
            <a:pPr>
              <a:lnSpc>
                <a:spcPct val="110000"/>
              </a:lnSpc>
              <a:spcBef>
                <a:spcPts val="0"/>
              </a:spcBef>
            </a:pPr>
            <a:r>
              <a:rPr lang="en-US" dirty="0" smtClean="0"/>
              <a:t>used to intimidate a gullible world into submission to</a:t>
            </a:r>
          </a:p>
          <a:p>
            <a:pPr>
              <a:lnSpc>
                <a:spcPct val="110000"/>
              </a:lnSpc>
              <a:spcBef>
                <a:spcPts val="0"/>
              </a:spcBef>
            </a:pPr>
            <a:r>
              <a:rPr lang="en-US" dirty="0" smtClean="0"/>
              <a:t>a comprehensive worldview that is anti-Christian and, </a:t>
            </a:r>
            <a:r>
              <a:rPr lang="en-US" i="1" dirty="0" smtClean="0"/>
              <a:t>ipso facto</a:t>
            </a:r>
            <a:r>
              <a:rPr lang="en-US" dirty="0" smtClean="0"/>
              <a:t>, anti-</a:t>
            </a:r>
            <a:r>
              <a:rPr lang="en-US" u="sng" dirty="0" smtClean="0"/>
              <a:t>real</a:t>
            </a:r>
            <a:r>
              <a:rPr lang="en-US" dirty="0" smtClean="0"/>
              <a:t> science.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762000"/>
          </a:xfrm>
        </p:spPr>
        <p:txBody>
          <a:bodyPr>
            <a:normAutofit/>
          </a:bodyPr>
          <a:lstStyle/>
          <a:p>
            <a:pPr algn="ctr"/>
            <a:r>
              <a:rPr lang="en-US" b="1" dirty="0" smtClean="0"/>
              <a:t>What Can You Do?</a:t>
            </a:r>
            <a:endParaRPr lang="en-US" b="1" dirty="0"/>
          </a:p>
        </p:txBody>
      </p:sp>
      <p:sp>
        <p:nvSpPr>
          <p:cNvPr id="3" name="Content Placeholder 2"/>
          <p:cNvSpPr>
            <a:spLocks noGrp="1"/>
          </p:cNvSpPr>
          <p:nvPr>
            <p:ph sz="quarter" idx="1"/>
          </p:nvPr>
        </p:nvSpPr>
        <p:spPr>
          <a:xfrm>
            <a:off x="2438400" y="2667000"/>
            <a:ext cx="4419600" cy="2667000"/>
          </a:xfrm>
        </p:spPr>
        <p:txBody>
          <a:bodyPr>
            <a:normAutofit fontScale="92500" lnSpcReduction="20000"/>
          </a:bodyPr>
          <a:lstStyle/>
          <a:p>
            <a:r>
              <a:rPr lang="en-US" dirty="0" smtClean="0"/>
              <a:t>Know and Teach the Word.</a:t>
            </a:r>
          </a:p>
          <a:p>
            <a:endParaRPr lang="en-US" dirty="0" smtClean="0"/>
          </a:p>
          <a:p>
            <a:r>
              <a:rPr lang="en-US" dirty="0" smtClean="0"/>
              <a:t>Do the Word.</a:t>
            </a:r>
          </a:p>
          <a:p>
            <a:endParaRPr lang="en-US" dirty="0" smtClean="0"/>
          </a:p>
          <a:p>
            <a:r>
              <a:rPr lang="en-US" dirty="0" smtClean="0"/>
              <a:t>Pray.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Autofit/>
          </a:bodyPr>
          <a:lstStyle/>
          <a:p>
            <a:pPr algn="ctr"/>
            <a:r>
              <a:rPr lang="en-US" sz="3600" b="1" dirty="0" smtClean="0"/>
              <a:t>Job 38:9—God made clouds</a:t>
            </a:r>
            <a:br>
              <a:rPr lang="en-US" sz="3600" b="1" dirty="0" smtClean="0"/>
            </a:br>
            <a:r>
              <a:rPr lang="en-US" sz="3600" b="1" dirty="0" smtClean="0"/>
              <a:t>a “garment for the sea.”</a:t>
            </a:r>
            <a:endParaRPr lang="en-US" sz="3600" b="1" dirty="0"/>
          </a:p>
        </p:txBody>
      </p:sp>
      <p:pic>
        <p:nvPicPr>
          <p:cNvPr id="4" name="Picture 3" descr="http://www.whoi.edu/cms/images/media-2004-102-IMGP0230_70736.jpg"/>
          <p:cNvPicPr/>
          <p:nvPr/>
        </p:nvPicPr>
        <p:blipFill>
          <a:blip r:embed="rId2" cstate="print"/>
          <a:srcRect/>
          <a:stretch>
            <a:fillRect/>
          </a:stretch>
        </p:blipFill>
        <p:spPr bwMode="auto">
          <a:xfrm>
            <a:off x="533400" y="1981200"/>
            <a:ext cx="8077200" cy="3810000"/>
          </a:xfrm>
          <a:prstGeom prst="ellipse">
            <a:avLst/>
          </a:prstGeom>
          <a:ln>
            <a:noFill/>
          </a:ln>
          <a:effectLst>
            <a:softEdge rad="112500"/>
          </a:effectLst>
        </p:spPr>
      </p:pic>
      <p:sp>
        <p:nvSpPr>
          <p:cNvPr id="5" name="TextBox 4"/>
          <p:cNvSpPr txBox="1"/>
          <p:nvPr/>
        </p:nvSpPr>
        <p:spPr>
          <a:xfrm>
            <a:off x="457200" y="5715000"/>
            <a:ext cx="8076763" cy="584775"/>
          </a:xfrm>
          <a:prstGeom prst="rect">
            <a:avLst/>
          </a:prstGeom>
          <a:noFill/>
        </p:spPr>
        <p:txBody>
          <a:bodyPr wrap="none" rtlCol="0">
            <a:spAutoFit/>
          </a:bodyPr>
          <a:lstStyle/>
          <a:p>
            <a:pPr algn="ctr"/>
            <a:r>
              <a:rPr lang="en-US" sz="1600" dirty="0" smtClean="0"/>
              <a:t>Clouds’ effect on Earth’s surface temperature is important to debate over global warming.</a:t>
            </a:r>
          </a:p>
          <a:p>
            <a:pPr algn="ctr"/>
            <a:r>
              <a:rPr lang="en-US" sz="1600" dirty="0" smtClean="0"/>
              <a:t>Is it positive, increasing warming or cooling? Or negative, decreasing warming or cooling?</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sz="4500" b="1" dirty="0" smtClean="0"/>
              <a:t>“Climate Sensitivity”</a:t>
            </a:r>
            <a:endParaRPr lang="en-US" sz="4500" b="1" dirty="0"/>
          </a:p>
        </p:txBody>
      </p:sp>
      <p:sp>
        <p:nvSpPr>
          <p:cNvPr id="3" name="Content Placeholder 2"/>
          <p:cNvSpPr>
            <a:spLocks noGrp="1"/>
          </p:cNvSpPr>
          <p:nvPr>
            <p:ph sz="quarter" idx="1"/>
          </p:nvPr>
        </p:nvSpPr>
        <p:spPr>
          <a:xfrm>
            <a:off x="457200" y="1600200"/>
            <a:ext cx="8229600" cy="4800600"/>
          </a:xfrm>
        </p:spPr>
        <p:txBody>
          <a:bodyPr>
            <a:normAutofit fontScale="55000" lnSpcReduction="20000"/>
          </a:bodyPr>
          <a:lstStyle/>
          <a:p>
            <a:pPr>
              <a:lnSpc>
                <a:spcPct val="120000"/>
              </a:lnSpc>
              <a:spcAft>
                <a:spcPts val="600"/>
              </a:spcAft>
              <a:buNone/>
            </a:pPr>
            <a:r>
              <a:rPr lang="en-US" dirty="0" smtClean="0"/>
              <a:t>“Climate sensitivity” = how much Earth’s average surface temperature would rise because of doubled CO</a:t>
            </a:r>
            <a:r>
              <a:rPr lang="en-US" baseline="-25000" dirty="0" smtClean="0"/>
              <a:t>2</a:t>
            </a:r>
            <a:r>
              <a:rPr lang="en-US" dirty="0" smtClean="0"/>
              <a:t> concentration, </a:t>
            </a:r>
            <a:r>
              <a:rPr lang="en-US" u="sng" dirty="0" smtClean="0"/>
              <a:t>after climate feedbacks</a:t>
            </a:r>
            <a:r>
              <a:rPr lang="en-US" dirty="0" smtClean="0"/>
              <a:t>.</a:t>
            </a:r>
          </a:p>
          <a:p>
            <a:pPr>
              <a:lnSpc>
                <a:spcPct val="120000"/>
              </a:lnSpc>
              <a:spcAft>
                <a:spcPts val="600"/>
              </a:spcAft>
              <a:buNone/>
            </a:pPr>
            <a:r>
              <a:rPr lang="en-US" dirty="0" smtClean="0"/>
              <a:t>But Earth’s average surface temperature with no greenhouse effect would be about 0 degree;</a:t>
            </a:r>
          </a:p>
          <a:p>
            <a:pPr>
              <a:lnSpc>
                <a:spcPct val="120000"/>
              </a:lnSpc>
              <a:spcAft>
                <a:spcPts val="600"/>
              </a:spcAft>
              <a:buNone/>
            </a:pPr>
            <a:r>
              <a:rPr lang="en-US" dirty="0" smtClean="0"/>
              <a:t>with the greenhouse effect but no feedbacks, about 140 degrees;</a:t>
            </a:r>
          </a:p>
          <a:p>
            <a:pPr>
              <a:lnSpc>
                <a:spcPct val="120000"/>
              </a:lnSpc>
              <a:spcAft>
                <a:spcPts val="600"/>
              </a:spcAft>
              <a:buNone/>
            </a:pPr>
            <a:r>
              <a:rPr lang="en-US" dirty="0" smtClean="0"/>
              <a:t>with the greenhouse effect and feedbacks, it’s about 59 degrees.</a:t>
            </a:r>
          </a:p>
          <a:p>
            <a:pPr>
              <a:lnSpc>
                <a:spcPct val="120000"/>
              </a:lnSpc>
              <a:spcAft>
                <a:spcPts val="600"/>
              </a:spcAft>
              <a:buNone/>
            </a:pPr>
            <a:r>
              <a:rPr lang="en-US" dirty="0" smtClean="0"/>
              <a:t>That means feedbacks </a:t>
            </a:r>
            <a:r>
              <a:rPr lang="en-US" u="sng" dirty="0" smtClean="0"/>
              <a:t>reduce</a:t>
            </a:r>
            <a:r>
              <a:rPr lang="en-US" dirty="0" smtClean="0"/>
              <a:t> greenhouse warming 58%.</a:t>
            </a:r>
          </a:p>
          <a:p>
            <a:pPr>
              <a:lnSpc>
                <a:spcPct val="120000"/>
              </a:lnSpc>
              <a:spcAft>
                <a:spcPts val="600"/>
              </a:spcAft>
              <a:buNone/>
            </a:pPr>
            <a:r>
              <a:rPr lang="en-US" dirty="0" smtClean="0"/>
              <a:t>Basic physics tells us that doubling CO</a:t>
            </a:r>
            <a:r>
              <a:rPr lang="en-US" baseline="-25000" dirty="0" smtClean="0"/>
              <a:t>2</a:t>
            </a:r>
            <a:r>
              <a:rPr lang="en-US" dirty="0" smtClean="0"/>
              <a:t> concentration would raise Earth’s average surface temperature by about 2.1 degrees.</a:t>
            </a:r>
          </a:p>
          <a:p>
            <a:pPr>
              <a:lnSpc>
                <a:spcPct val="120000"/>
              </a:lnSpc>
              <a:spcAft>
                <a:spcPts val="600"/>
              </a:spcAft>
              <a:buNone/>
            </a:pPr>
            <a:r>
              <a:rPr lang="en-US" dirty="0" smtClean="0"/>
              <a:t>To reach IPCC’s 5.4-degree midrange claim, feedbacks would have to </a:t>
            </a:r>
            <a:r>
              <a:rPr lang="en-US" u="sng" dirty="0" smtClean="0"/>
              <a:t>multiply that warming by 250 percent</a:t>
            </a:r>
            <a:r>
              <a:rPr lang="en-US" dirty="0" smtClean="0"/>
              <a:t>.</a:t>
            </a:r>
          </a:p>
          <a:p>
            <a:pPr>
              <a:lnSpc>
                <a:spcPct val="120000"/>
              </a:lnSpc>
              <a:spcAft>
                <a:spcPts val="600"/>
              </a:spcAft>
              <a:buNone/>
            </a:pPr>
            <a:r>
              <a:rPr lang="en-US" b="1" i="1" u="sng" dirty="0" smtClean="0"/>
              <a:t>Real “climate sensitivity” is only about nine-tenths of a degree and thus not dangerous.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741</Words>
  <Application>Microsoft Macintosh PowerPoint</Application>
  <PresentationFormat>On-screen Show (4:3)</PresentationFormat>
  <Paragraphs>75</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Environmentalism’s Threat to the Gospel in the Name of “Creation Care”</vt:lpstr>
      <vt:lpstr>Environmentalism’s Threat to Christian Ethics: Asceticism</vt:lpstr>
      <vt:lpstr>Environmentalism’s Threat to Biblical Authority</vt:lpstr>
      <vt:lpstr>Environmentalism’s Threat to the Pro-Life Movement</vt:lpstr>
      <vt:lpstr>Pro-Life Leaders Fight Back</vt:lpstr>
      <vt:lpstr>A Call to Spiritual Arms for Spiritual Warfare</vt:lpstr>
      <vt:lpstr>What Can You Do?</vt:lpstr>
      <vt:lpstr>Job 38:9—God made clouds a “garment for the sea.”</vt:lpstr>
      <vt:lpstr>“Climate Sensitivity”</vt:lpstr>
      <vt:lpstr>Some Concrete Actions</vt:lpstr>
      <vt:lpstr>Wake-Up Calls</vt:lpstr>
      <vt:lpstr>Slide 12</vt:lpstr>
    </vt:vector>
  </TitlesOfParts>
  <Company>EE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Environmentalism’s Threat to the Gospel in the Name of “Creation Care”</dc:title>
  <dc:creator>Tom Mangham</dc:creator>
  <cp:lastModifiedBy>Tom Mangham</cp:lastModifiedBy>
  <cp:revision>1</cp:revision>
  <dcterms:created xsi:type="dcterms:W3CDTF">2013-08-11T19:09:13Z</dcterms:created>
  <dcterms:modified xsi:type="dcterms:W3CDTF">2013-08-11T19:09:38Z</dcterms:modified>
</cp:coreProperties>
</file>