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docProps/app.xml" ContentType="application/vnd.openxmlformats-officedocument.extended-properties+xml"/>
  <Override PartName="/ppt/slideLayouts/slideLayout1.xml" ContentType="application/vnd.openxmlformats-officedocument.presentationml.slideLayout+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76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3" r:id="rId16"/>
    <p:sldId id="274" r:id="rId17"/>
    <p:sldId id="275" r:id="rId18"/>
    <p:sldId id="276" r:id="rId19"/>
    <p:sldId id="277" r:id="rId20"/>
    <p:sldId id="271" r:id="rId21"/>
    <p:sldId id="278" r:id="rId22"/>
    <p:sldId id="279" r:id="rId23"/>
    <p:sldId id="280" r:id="rId24"/>
    <p:sldId id="281" r:id="rId25"/>
    <p:sldId id="282" r:id="rId26"/>
    <p:sldId id="283" r:id="rId27"/>
    <p:sldId id="284" r:id="rId28"/>
    <p:sldId id="286" r:id="rId29"/>
    <p:sldId id="287" r:id="rId30"/>
    <p:sldId id="288" r:id="rId31"/>
    <p:sldId id="28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92" d="100"/>
          <a:sy n="92" d="100"/>
        </p:scale>
        <p:origin x="-816"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304F30C-E849-45C3-9B99-7EB88F252196}" type="datetimeFigureOut">
              <a:rPr lang="en-US" smtClean="0"/>
              <a:pPr/>
              <a:t>3/3/14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C3A816B-8994-4CD4-B558-876576A3E69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04F30C-E849-45C3-9B99-7EB88F252196}" type="datetimeFigureOut">
              <a:rPr lang="en-US" smtClean="0"/>
              <a:pPr/>
              <a:t>3/3/14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A816B-8994-4CD4-B558-876576A3E6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304F30C-E849-45C3-9B99-7EB88F252196}" type="datetimeFigureOut">
              <a:rPr lang="en-US" smtClean="0"/>
              <a:pPr/>
              <a:t>3/3/14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A816B-8994-4CD4-B558-876576A3E6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304F30C-E849-45C3-9B99-7EB88F252196}" type="datetimeFigureOut">
              <a:rPr lang="en-US" smtClean="0"/>
              <a:pPr/>
              <a:t>3/3/14</a:t>
            </a:fld>
            <a:endParaRPr lang="en-US"/>
          </a:p>
        </p:txBody>
      </p:sp>
      <p:sp>
        <p:nvSpPr>
          <p:cNvPr id="9" name="Slide Number Placeholder 8"/>
          <p:cNvSpPr>
            <a:spLocks noGrp="1"/>
          </p:cNvSpPr>
          <p:nvPr>
            <p:ph type="sldNum" sz="quarter" idx="15"/>
          </p:nvPr>
        </p:nvSpPr>
        <p:spPr/>
        <p:txBody>
          <a:bodyPr rtlCol="0"/>
          <a:lstStyle/>
          <a:p>
            <a:fld id="{FC3A816B-8994-4CD4-B558-876576A3E696}"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304F30C-E849-45C3-9B99-7EB88F252196}" type="datetimeFigureOut">
              <a:rPr lang="en-US" smtClean="0"/>
              <a:pPr/>
              <a:t>3/3/14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C3A816B-8994-4CD4-B558-876576A3E69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304F30C-E849-45C3-9B99-7EB88F252196}" type="datetimeFigureOut">
              <a:rPr lang="en-US" smtClean="0"/>
              <a:pPr/>
              <a:t>3/3/14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A816B-8994-4CD4-B558-876576A3E696}"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304F30C-E849-45C3-9B99-7EB88F252196}" type="datetimeFigureOut">
              <a:rPr lang="en-US" smtClean="0"/>
              <a:pPr/>
              <a:t>3/3/14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3A816B-8994-4CD4-B558-876576A3E696}"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304F30C-E849-45C3-9B99-7EB88F252196}" type="datetimeFigureOut">
              <a:rPr lang="en-US" smtClean="0"/>
              <a:pPr/>
              <a:t>3/3/14</a:t>
            </a:fld>
            <a:endParaRPr lang="en-US"/>
          </a:p>
        </p:txBody>
      </p:sp>
      <p:sp>
        <p:nvSpPr>
          <p:cNvPr id="7" name="Slide Number Placeholder 6"/>
          <p:cNvSpPr>
            <a:spLocks noGrp="1"/>
          </p:cNvSpPr>
          <p:nvPr>
            <p:ph type="sldNum" sz="quarter" idx="11"/>
          </p:nvPr>
        </p:nvSpPr>
        <p:spPr/>
        <p:txBody>
          <a:bodyPr rtlCol="0"/>
          <a:lstStyle/>
          <a:p>
            <a:fld id="{FC3A816B-8994-4CD4-B558-876576A3E696}"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04F30C-E849-45C3-9B99-7EB88F252196}" type="datetimeFigureOut">
              <a:rPr lang="en-US" smtClean="0"/>
              <a:pPr/>
              <a:t>3/3/14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3A816B-8994-4CD4-B558-876576A3E6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304F30C-E849-45C3-9B99-7EB88F252196}" type="datetimeFigureOut">
              <a:rPr lang="en-US" smtClean="0"/>
              <a:pPr/>
              <a:t>3/3/14</a:t>
            </a:fld>
            <a:endParaRPr lang="en-US"/>
          </a:p>
        </p:txBody>
      </p:sp>
      <p:sp>
        <p:nvSpPr>
          <p:cNvPr id="22" name="Slide Number Placeholder 21"/>
          <p:cNvSpPr>
            <a:spLocks noGrp="1"/>
          </p:cNvSpPr>
          <p:nvPr>
            <p:ph type="sldNum" sz="quarter" idx="15"/>
          </p:nvPr>
        </p:nvSpPr>
        <p:spPr/>
        <p:txBody>
          <a:bodyPr rtlCol="0"/>
          <a:lstStyle/>
          <a:p>
            <a:fld id="{FC3A816B-8994-4CD4-B558-876576A3E696}"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304F30C-E849-45C3-9B99-7EB88F252196}" type="datetimeFigureOut">
              <a:rPr lang="en-US" smtClean="0"/>
              <a:pPr/>
              <a:t>3/3/14</a:t>
            </a:fld>
            <a:endParaRPr lang="en-US"/>
          </a:p>
        </p:txBody>
      </p:sp>
      <p:sp>
        <p:nvSpPr>
          <p:cNvPr id="18" name="Slide Number Placeholder 17"/>
          <p:cNvSpPr>
            <a:spLocks noGrp="1"/>
          </p:cNvSpPr>
          <p:nvPr>
            <p:ph type="sldNum" sz="quarter" idx="11"/>
          </p:nvPr>
        </p:nvSpPr>
        <p:spPr/>
        <p:txBody>
          <a:bodyPr rtlCol="0"/>
          <a:lstStyle/>
          <a:p>
            <a:fld id="{FC3A816B-8994-4CD4-B558-876576A3E696}"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304F30C-E849-45C3-9B99-7EB88F252196}" type="datetimeFigureOut">
              <a:rPr lang="en-US" smtClean="0"/>
              <a:pPr/>
              <a:t>3/3/14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C3A816B-8994-4CD4-B558-876576A3E69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81000"/>
            <a:ext cx="8382000" cy="3276600"/>
          </a:xfrm>
        </p:spPr>
        <p:txBody>
          <a:bodyPr>
            <a:normAutofit/>
          </a:bodyPr>
          <a:lstStyle/>
          <a:p>
            <a:pPr algn="r"/>
            <a:r>
              <a:rPr lang="en-US" dirty="0"/>
              <a:t>Witnessing for Christ in a Religiously Pluralistic World:</a:t>
            </a:r>
            <a:br>
              <a:rPr lang="en-US" dirty="0"/>
            </a:br>
            <a:r>
              <a:rPr lang="en-US" dirty="0"/>
              <a:t>Confronting Cults and False Religions</a:t>
            </a:r>
            <a:br>
              <a:rPr lang="en-US" dirty="0"/>
            </a:br>
            <a:r>
              <a:rPr lang="en-US" dirty="0"/>
              <a:t/>
            </a:r>
            <a:br>
              <a:rPr lang="en-US" dirty="0"/>
            </a:br>
            <a:r>
              <a:rPr lang="en-US" dirty="0"/>
              <a:t>with E. Calvin </a:t>
            </a:r>
            <a:r>
              <a:rPr lang="en-US" dirty="0" err="1"/>
              <a:t>Beisner</a:t>
            </a:r>
            <a:endParaRPr lang="en-US" spc="-100" dirty="0"/>
          </a:p>
        </p:txBody>
      </p:sp>
      <p:sp>
        <p:nvSpPr>
          <p:cNvPr id="3" name="Subtitle 2"/>
          <p:cNvSpPr>
            <a:spLocks noGrp="1"/>
          </p:cNvSpPr>
          <p:nvPr>
            <p:ph type="subTitle" idx="1"/>
          </p:nvPr>
        </p:nvSpPr>
        <p:spPr>
          <a:xfrm>
            <a:off x="533400" y="5486400"/>
            <a:ext cx="7854696" cy="990600"/>
          </a:xfrm>
        </p:spPr>
        <p:txBody>
          <a:bodyPr>
            <a:normAutofit/>
          </a:bodyPr>
          <a:lstStyle/>
          <a:p>
            <a:r>
              <a:rPr lang="en-US" sz="2000" smtClean="0"/>
              <a:t>Unit</a:t>
            </a:r>
            <a:r>
              <a:rPr lang="en-US" sz="2000" smtClean="0"/>
              <a:t> 8: </a:t>
            </a:r>
            <a:r>
              <a:rPr lang="en-US" sz="2000" dirty="0" smtClean="0"/>
              <a:t>The Moral Government Theology Movement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gospel of redemption and justification</a:t>
            </a:r>
            <a:endParaRPr lang="en-US" dirty="0"/>
          </a:p>
        </p:txBody>
      </p:sp>
      <p:sp>
        <p:nvSpPr>
          <p:cNvPr id="3" name="Content Placeholder 2"/>
          <p:cNvSpPr>
            <a:spLocks noGrp="1"/>
          </p:cNvSpPr>
          <p:nvPr>
            <p:ph sz="quarter" idx="1"/>
          </p:nvPr>
        </p:nvSpPr>
        <p:spPr/>
        <p:txBody>
          <a:bodyPr>
            <a:normAutofit/>
          </a:bodyPr>
          <a:lstStyle/>
          <a:p>
            <a:r>
              <a:rPr lang="en-US" dirty="0" smtClean="0"/>
              <a:t>God redeems us through the propitiation provided by Christ’s death (Romans </a:t>
            </a:r>
            <a:r>
              <a:rPr lang="en-US" dirty="0"/>
              <a:t>3:23-26</a:t>
            </a:r>
            <a:r>
              <a:rPr lang="en-US" dirty="0" smtClean="0"/>
              <a:t>).</a:t>
            </a:r>
          </a:p>
          <a:p>
            <a:r>
              <a:rPr lang="en-US" dirty="0" smtClean="0"/>
              <a:t>That redemption involves an actual payment of the debt of sin (1 Peter 1:18-19; Matthew 20:28; Ephesians 1:7).</a:t>
            </a:r>
          </a:p>
          <a:p>
            <a:r>
              <a:rPr lang="en-US" dirty="0" smtClean="0"/>
              <a:t>Christ substituted Himself for us in His atoning death (Isaiah 53:5; Hebrews 9:28; 1 Peter 3:18; 1 Timothy 2:6).</a:t>
            </a:r>
          </a:p>
          <a:p>
            <a:r>
              <a:rPr lang="en-US" dirty="0" smtClean="0"/>
              <a:t>By so doing He makes His righteousness—a righteousness alien to them—available to all who trust in Him (Romans 5:17-19; 1 Corinthians 1:30.)</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44325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Minor aberration or departure from the faith once delivered?</a:t>
            </a:r>
            <a:endParaRPr lang="en-US" dirty="0"/>
          </a:p>
        </p:txBody>
      </p:sp>
      <p:sp>
        <p:nvSpPr>
          <p:cNvPr id="3" name="Content Placeholder 2"/>
          <p:cNvSpPr>
            <a:spLocks noGrp="1"/>
          </p:cNvSpPr>
          <p:nvPr>
            <p:ph sz="quarter" idx="1"/>
          </p:nvPr>
        </p:nvSpPr>
        <p:spPr/>
        <p:txBody>
          <a:bodyPr>
            <a:normAutofit fontScale="92500"/>
          </a:bodyPr>
          <a:lstStyle/>
          <a:p>
            <a:r>
              <a:rPr lang="en-US" dirty="0" smtClean="0"/>
              <a:t>Is this “hyper-Calvinism versus </a:t>
            </a:r>
            <a:r>
              <a:rPr lang="en-US" dirty="0" err="1" smtClean="0"/>
              <a:t>Arminianism</a:t>
            </a:r>
            <a:r>
              <a:rPr lang="en-US" dirty="0" smtClean="0"/>
              <a:t>”?</a:t>
            </a:r>
          </a:p>
          <a:p>
            <a:r>
              <a:rPr lang="en-US" dirty="0" smtClean="0"/>
              <a:t>Both Wesley and Arminius affirmed God’s </a:t>
            </a:r>
            <a:r>
              <a:rPr lang="en-US" dirty="0"/>
              <a:t>absolute and </a:t>
            </a:r>
            <a:r>
              <a:rPr lang="en-US" dirty="0" smtClean="0"/>
              <a:t>infinite foreknowledge </a:t>
            </a:r>
            <a:r>
              <a:rPr lang="en-US" dirty="0"/>
              <a:t>or His unchangeable </a:t>
            </a:r>
            <a:r>
              <a:rPr lang="en-US" dirty="0" smtClean="0"/>
              <a:t>goodness.</a:t>
            </a:r>
          </a:p>
          <a:p>
            <a:r>
              <a:rPr lang="en-US" dirty="0"/>
              <a:t>Both Wesley and Arminius </a:t>
            </a:r>
            <a:r>
              <a:rPr lang="en-US" dirty="0" smtClean="0"/>
              <a:t>affirmed </a:t>
            </a:r>
            <a:r>
              <a:rPr lang="en-US" dirty="0"/>
              <a:t>that all men (except Christ) inherit the sin and </a:t>
            </a:r>
            <a:r>
              <a:rPr lang="en-US" dirty="0" smtClean="0"/>
              <a:t>guilt of </a:t>
            </a:r>
            <a:r>
              <a:rPr lang="en-US" dirty="0"/>
              <a:t>Adam and </a:t>
            </a:r>
            <a:r>
              <a:rPr lang="en-US" dirty="0" smtClean="0"/>
              <a:t>so are bound </a:t>
            </a:r>
            <a:r>
              <a:rPr lang="en-US" dirty="0"/>
              <a:t>to sin until regenerated by </a:t>
            </a:r>
            <a:r>
              <a:rPr lang="en-US" dirty="0" smtClean="0"/>
              <a:t>God.</a:t>
            </a:r>
          </a:p>
          <a:p>
            <a:r>
              <a:rPr lang="en-US" dirty="0"/>
              <a:t>Both Wesley and Arminius affirmed the substitutionary, penal satisfaction doctrine of the </a:t>
            </a:r>
            <a:r>
              <a:rPr lang="en-US" dirty="0" smtClean="0"/>
              <a:t>atoning death </a:t>
            </a:r>
            <a:r>
              <a:rPr lang="en-US" dirty="0"/>
              <a:t>of Christ</a:t>
            </a:r>
            <a:r>
              <a:rPr lang="en-US" dirty="0" smtClean="0"/>
              <a:t>.</a:t>
            </a:r>
          </a:p>
          <a:p>
            <a:r>
              <a:rPr lang="en-US" dirty="0"/>
              <a:t>Both Wesley and Arminius affirmed that we are justified by God’s </a:t>
            </a:r>
            <a:r>
              <a:rPr lang="en-US" dirty="0" smtClean="0"/>
              <a:t>imputing Christ’s righteousness to </a:t>
            </a:r>
            <a:r>
              <a:rPr lang="en-US" dirty="0"/>
              <a:t>our account as a gift through faith apart from works.</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317082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Part 1</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In each of these points, Moral Government Theology stands in stark contradiction not only </a:t>
            </a:r>
            <a:r>
              <a:rPr lang="en-US" dirty="0" smtClean="0"/>
              <a:t>to Arminius </a:t>
            </a:r>
            <a:r>
              <a:rPr lang="en-US" dirty="0"/>
              <a:t>and Wesley but also to the great creeds and doctrinal statements of every branch </a:t>
            </a:r>
            <a:r>
              <a:rPr lang="en-US" dirty="0" smtClean="0"/>
              <a:t>of Protestantism </a:t>
            </a:r>
            <a:r>
              <a:rPr lang="en-US" dirty="0"/>
              <a:t>and, most important, to Scripture. If Wesley, the great champion of </a:t>
            </a:r>
            <a:r>
              <a:rPr lang="en-US" dirty="0" smtClean="0"/>
              <a:t>Christian tolerance </a:t>
            </a:r>
            <a:r>
              <a:rPr lang="en-US" dirty="0"/>
              <a:t>and catholicity, could treat rejection of the doctrines of original sin and moral </a:t>
            </a:r>
            <a:r>
              <a:rPr lang="en-US" dirty="0" smtClean="0"/>
              <a:t>inability alone </a:t>
            </a:r>
            <a:r>
              <a:rPr lang="en-US" dirty="0"/>
              <a:t>as sufficient to define one as “a Heathen still,” surely MGT, which makes not only this </a:t>
            </a:r>
            <a:r>
              <a:rPr lang="en-US" dirty="0" smtClean="0"/>
              <a:t>grave error </a:t>
            </a:r>
            <a:r>
              <a:rPr lang="en-US" dirty="0"/>
              <a:t>but also many others graver still, must be classified not as a form of Christianity but </a:t>
            </a:r>
            <a:r>
              <a:rPr lang="en-US" dirty="0" smtClean="0"/>
              <a:t>as heathenism </a:t>
            </a:r>
            <a:r>
              <a:rPr lang="en-US" dirty="0"/>
              <a:t>masquerading as Christianity.</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705853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Heresy of Moral Government Theology</a:t>
            </a:r>
            <a:endParaRPr lang="en-US" dirty="0"/>
          </a:p>
        </p:txBody>
      </p:sp>
      <p:sp>
        <p:nvSpPr>
          <p:cNvPr id="3" name="Content Placeholder 2"/>
          <p:cNvSpPr>
            <a:spLocks noGrp="1"/>
          </p:cNvSpPr>
          <p:nvPr>
            <p:ph sz="quarter" idx="1"/>
          </p:nvPr>
        </p:nvSpPr>
        <p:spPr>
          <a:xfrm>
            <a:off x="457200" y="1981200"/>
            <a:ext cx="7467600" cy="4492752"/>
          </a:xfrm>
        </p:spPr>
        <p:txBody>
          <a:bodyPr>
            <a:normAutofit/>
          </a:bodyPr>
          <a:lstStyle/>
          <a:p>
            <a:pPr marL="0" indent="0">
              <a:buNone/>
            </a:pPr>
            <a:r>
              <a:rPr lang="en-US" dirty="0"/>
              <a:t>“There is one </a:t>
            </a:r>
            <a:r>
              <a:rPr lang="en-US" dirty="0" smtClean="0"/>
              <a:t>body and </a:t>
            </a:r>
            <a:r>
              <a:rPr lang="en-US" dirty="0"/>
              <a:t>one Spirit, just as also you were called in one hope of your calling; one Lord, one faith, </a:t>
            </a:r>
            <a:r>
              <a:rPr lang="en-US" dirty="0" smtClean="0"/>
              <a:t>one baptism</a:t>
            </a:r>
            <a:r>
              <a:rPr lang="en-US" dirty="0"/>
              <a:t>, one God and Father of all who is over all and through all and in all.” Shortly after </a:t>
            </a:r>
            <a:r>
              <a:rPr lang="en-US" dirty="0" smtClean="0"/>
              <a:t>that, however</a:t>
            </a:r>
            <a:r>
              <a:rPr lang="en-US" dirty="0"/>
              <a:t>, he warns that this unity may be undermined by false doctrines, writing, “. . . we are </a:t>
            </a:r>
            <a:r>
              <a:rPr lang="en-US" dirty="0" smtClean="0"/>
              <a:t>no longer </a:t>
            </a:r>
            <a:r>
              <a:rPr lang="en-US" dirty="0"/>
              <a:t>to be children, tossed here and there by waves, and carried about by every wind of </a:t>
            </a:r>
            <a:r>
              <a:rPr lang="en-US" dirty="0" smtClean="0"/>
              <a:t>doctrine by </a:t>
            </a:r>
            <a:r>
              <a:rPr lang="en-US" dirty="0"/>
              <a:t>the trickery of men, by craftiness in deceitful scheming . . .” (Ephesians 4:14)</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360050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2011362"/>
          </a:xfrm>
        </p:spPr>
        <p:txBody>
          <a:bodyPr>
            <a:normAutofit/>
          </a:bodyPr>
          <a:lstStyle/>
          <a:p>
            <a:r>
              <a:rPr lang="en-US" dirty="0" smtClean="0"/>
              <a:t>Moral Government Theology’s distinctive doctrines contrasted with Scripture and historic Protestant creeds</a:t>
            </a:r>
            <a:endParaRPr lang="en-US" dirty="0"/>
          </a:p>
        </p:txBody>
      </p:sp>
      <p:sp>
        <p:nvSpPr>
          <p:cNvPr id="3" name="Content Placeholder 2"/>
          <p:cNvSpPr>
            <a:spLocks noGrp="1"/>
          </p:cNvSpPr>
          <p:nvPr>
            <p:ph sz="quarter" idx="1"/>
          </p:nvPr>
        </p:nvSpPr>
        <p:spPr>
          <a:xfrm>
            <a:off x="457200" y="3276600"/>
            <a:ext cx="7467600" cy="3197352"/>
          </a:xfrm>
        </p:spPr>
        <p:txBody>
          <a:bodyPr/>
          <a:lstStyle/>
          <a:p>
            <a:pPr marL="0" indent="0">
              <a:buNone/>
            </a:pPr>
            <a:r>
              <a:rPr lang="en-US" dirty="0" smtClean="0"/>
              <a:t>Points of deviation:</a:t>
            </a:r>
          </a:p>
          <a:p>
            <a:r>
              <a:rPr lang="en-US" dirty="0" smtClean="0"/>
              <a:t>The foreknowledge of God</a:t>
            </a:r>
          </a:p>
          <a:p>
            <a:r>
              <a:rPr lang="en-US" dirty="0" smtClean="0"/>
              <a:t>The goodness of God</a:t>
            </a:r>
          </a:p>
          <a:p>
            <a:r>
              <a:rPr lang="en-US" dirty="0" smtClean="0"/>
              <a:t>The nature of fallen man and sin</a:t>
            </a:r>
          </a:p>
          <a:p>
            <a:r>
              <a:rPr lang="en-US" dirty="0" smtClean="0"/>
              <a:t>The atoning death of Christ</a:t>
            </a:r>
          </a:p>
          <a:p>
            <a:r>
              <a:rPr lang="en-US" dirty="0" smtClean="0"/>
              <a:t>Justification</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088148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foreknowledge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Howard Roy </a:t>
            </a:r>
            <a:r>
              <a:rPr lang="en-US" dirty="0" err="1" smtClean="0"/>
              <a:t>Elseth</a:t>
            </a:r>
            <a:r>
              <a:rPr lang="en-US" dirty="0" smtClean="0"/>
              <a:t>: </a:t>
            </a:r>
            <a:r>
              <a:rPr lang="en-US" dirty="0"/>
              <a:t>“God does not know ahead of time the free decisions of men. . . </a:t>
            </a:r>
            <a:r>
              <a:rPr lang="en-US" dirty="0" smtClean="0"/>
              <a:t>.”</a:t>
            </a:r>
          </a:p>
          <a:p>
            <a:r>
              <a:rPr lang="en-US" dirty="0" smtClean="0"/>
              <a:t>Gordon C. Olson: </a:t>
            </a:r>
            <a:r>
              <a:rPr lang="en-US" dirty="0"/>
              <a:t>Because God’s knowledge is limited to the actually knowable, God cannot know the “. . </a:t>
            </a:r>
            <a:r>
              <a:rPr lang="en-US" dirty="0" smtClean="0"/>
              <a:t>. future </a:t>
            </a:r>
            <a:r>
              <a:rPr lang="en-US" dirty="0"/>
              <a:t>choices of moral beings, when acting freely in their moral agency,” since </a:t>
            </a:r>
            <a:r>
              <a:rPr lang="en-US" dirty="0" smtClean="0"/>
              <a:t>these choices </a:t>
            </a:r>
            <a:r>
              <a:rPr lang="en-US" dirty="0"/>
              <a:t>“have not been brought into existence as yet and thus are not fixities or </a:t>
            </a:r>
            <a:r>
              <a:rPr lang="en-US" dirty="0" smtClean="0"/>
              <a:t>objects of </a:t>
            </a:r>
            <a:r>
              <a:rPr lang="en-US" dirty="0"/>
              <a:t>possible knowledge</a:t>
            </a:r>
            <a:r>
              <a:rPr lang="en-US" dirty="0" smtClean="0"/>
              <a:t>.”</a:t>
            </a:r>
          </a:p>
          <a:p>
            <a:r>
              <a:rPr lang="en-US" dirty="0" err="1" smtClean="0"/>
              <a:t>Elseth</a:t>
            </a:r>
            <a:r>
              <a:rPr lang="en-US" dirty="0" smtClean="0"/>
              <a:t>: </a:t>
            </a:r>
            <a:r>
              <a:rPr lang="en-US" dirty="0"/>
              <a:t>“The ultimate end of this tragedy is that Christians begin to believe that God </a:t>
            </a:r>
            <a:r>
              <a:rPr lang="en-US" dirty="0" smtClean="0"/>
              <a:t>is satisfactorily </a:t>
            </a:r>
            <a:r>
              <a:rPr lang="en-US" dirty="0"/>
              <a:t>working out His plan as He wants it in the world.”</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817162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moral character</a:t>
            </a:r>
            <a:endParaRPr lang="en-US" dirty="0"/>
          </a:p>
        </p:txBody>
      </p:sp>
      <p:sp>
        <p:nvSpPr>
          <p:cNvPr id="3" name="Content Placeholder 2"/>
          <p:cNvSpPr>
            <a:spLocks noGrp="1"/>
          </p:cNvSpPr>
          <p:nvPr>
            <p:ph sz="quarter" idx="1"/>
          </p:nvPr>
        </p:nvSpPr>
        <p:spPr/>
        <p:txBody>
          <a:bodyPr>
            <a:normAutofit lnSpcReduction="10000"/>
          </a:bodyPr>
          <a:lstStyle/>
          <a:p>
            <a:r>
              <a:rPr lang="en-US" dirty="0" err="1" smtClean="0"/>
              <a:t>Elseth</a:t>
            </a:r>
            <a:r>
              <a:rPr lang="en-US" dirty="0" smtClean="0"/>
              <a:t>: </a:t>
            </a:r>
            <a:r>
              <a:rPr lang="en-US" dirty="0"/>
              <a:t>“If we say that God is simply a </a:t>
            </a:r>
            <a:r>
              <a:rPr lang="en-US" dirty="0" smtClean="0"/>
              <a:t>‘blob</a:t>
            </a:r>
            <a:r>
              <a:rPr lang="en-US" dirty="0"/>
              <a:t>’ of good in the sky who can do nothing but </a:t>
            </a:r>
            <a:r>
              <a:rPr lang="en-US" dirty="0" smtClean="0"/>
              <a:t>good, because </a:t>
            </a:r>
            <a:r>
              <a:rPr lang="en-US" dirty="0"/>
              <a:t>He is good, you then destroy the factor of choice. . . . He only is able to do </a:t>
            </a:r>
            <a:r>
              <a:rPr lang="en-US" dirty="0" smtClean="0"/>
              <a:t>right who </a:t>
            </a:r>
            <a:r>
              <a:rPr lang="en-US" dirty="0"/>
              <a:t>is able at the same time to do wrong</a:t>
            </a:r>
            <a:r>
              <a:rPr lang="en-US" dirty="0" smtClean="0"/>
              <a:t>.”</a:t>
            </a:r>
          </a:p>
          <a:p>
            <a:r>
              <a:rPr lang="en-US" dirty="0" smtClean="0"/>
              <a:t>Olson: “. </a:t>
            </a:r>
            <a:r>
              <a:rPr lang="en-US" dirty="0"/>
              <a:t>. . the power to [choose] contrary is essential to free moral agency” and God is a </a:t>
            </a:r>
            <a:r>
              <a:rPr lang="en-US" dirty="0" smtClean="0"/>
              <a:t>free moral </a:t>
            </a:r>
            <a:r>
              <a:rPr lang="en-US" dirty="0"/>
              <a:t>agent, for “The Godhead . . . possess moral freedom, or the power of </a:t>
            </a:r>
            <a:r>
              <a:rPr lang="en-US" dirty="0" smtClean="0"/>
              <a:t>self determination or </a:t>
            </a:r>
            <a:r>
              <a:rPr lang="en-US" dirty="0"/>
              <a:t>free will.”</a:t>
            </a:r>
            <a:endParaRPr lang="en-US" dirty="0" smtClean="0"/>
          </a:p>
          <a:p>
            <a:r>
              <a:rPr lang="en-US" dirty="0" smtClean="0"/>
              <a:t>George Otis Jr.: </a:t>
            </a:r>
            <a:r>
              <a:rPr lang="en-US" dirty="0"/>
              <a:t>“God is not holy because He is holy—He is holy because He chooses to use all </a:t>
            </a:r>
            <a:r>
              <a:rPr lang="en-US" dirty="0" smtClean="0"/>
              <a:t>His attributes </a:t>
            </a:r>
            <a:r>
              <a:rPr lang="en-US" dirty="0"/>
              <a:t>in a loving (</a:t>
            </a:r>
            <a:r>
              <a:rPr lang="en-US" i="1" dirty="0"/>
              <a:t>agape</a:t>
            </a:r>
            <a:r>
              <a:rPr lang="en-US" dirty="0"/>
              <a:t>) way.”</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516731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sin</a:t>
            </a:r>
            <a:endParaRPr lang="en-US" dirty="0"/>
          </a:p>
        </p:txBody>
      </p:sp>
      <p:sp>
        <p:nvSpPr>
          <p:cNvPr id="3" name="Content Placeholder 2"/>
          <p:cNvSpPr>
            <a:spLocks noGrp="1"/>
          </p:cNvSpPr>
          <p:nvPr>
            <p:ph sz="quarter" idx="1"/>
          </p:nvPr>
        </p:nvSpPr>
        <p:spPr/>
        <p:txBody>
          <a:bodyPr>
            <a:normAutofit fontScale="92500"/>
          </a:bodyPr>
          <a:lstStyle/>
          <a:p>
            <a:r>
              <a:rPr lang="en-US" dirty="0" smtClean="0"/>
              <a:t>Olson: </a:t>
            </a:r>
            <a:r>
              <a:rPr lang="en-US" dirty="0"/>
              <a:t>“Moral depravity . . . is always a voluntary development. . . . The universality of sin </a:t>
            </a:r>
            <a:r>
              <a:rPr lang="en-US" dirty="0" smtClean="0"/>
              <a:t>in the </a:t>
            </a:r>
            <a:r>
              <a:rPr lang="en-US" dirty="0"/>
              <a:t>world is not to be accounted for, therefore, by some fixed causation in our </a:t>
            </a:r>
            <a:r>
              <a:rPr lang="en-US" dirty="0" smtClean="0"/>
              <a:t>personality inherited </a:t>
            </a:r>
            <a:r>
              <a:rPr lang="en-US" dirty="0"/>
              <a:t>by birth. . . </a:t>
            </a:r>
            <a:r>
              <a:rPr lang="en-US" dirty="0" smtClean="0"/>
              <a:t>.”</a:t>
            </a:r>
          </a:p>
          <a:p>
            <a:r>
              <a:rPr lang="en-US" dirty="0" smtClean="0"/>
              <a:t>Olson: “If </a:t>
            </a:r>
            <a:r>
              <a:rPr lang="en-US" dirty="0"/>
              <a:t>the Bible affirmed that we are held accountable </a:t>
            </a:r>
            <a:r>
              <a:rPr lang="en-US" dirty="0" smtClean="0"/>
              <a:t>for other’s </a:t>
            </a:r>
            <a:r>
              <a:rPr lang="en-US" dirty="0"/>
              <a:t>(sic) sins, and particularly for Adam’s sin, this would become such a </a:t>
            </a:r>
            <a:r>
              <a:rPr lang="en-US" dirty="0" smtClean="0"/>
              <a:t>gross injustice </a:t>
            </a:r>
            <a:r>
              <a:rPr lang="en-US" dirty="0"/>
              <a:t>in the economy of God as to erect a barrier to intelligent thought and </a:t>
            </a:r>
            <a:r>
              <a:rPr lang="en-US" dirty="0" smtClean="0"/>
              <a:t>the meaning </a:t>
            </a:r>
            <a:r>
              <a:rPr lang="en-US" dirty="0"/>
              <a:t>of guilt</a:t>
            </a:r>
            <a:r>
              <a:rPr lang="en-US" dirty="0" smtClean="0"/>
              <a:t>.”</a:t>
            </a:r>
          </a:p>
          <a:p>
            <a:r>
              <a:rPr lang="en-US" dirty="0" smtClean="0"/>
              <a:t>Otis: </a:t>
            </a:r>
            <a:r>
              <a:rPr lang="en-US" dirty="0"/>
              <a:t>“This [moral depravity] is what we </a:t>
            </a:r>
            <a:r>
              <a:rPr lang="en-US" i="1" dirty="0"/>
              <a:t>do </a:t>
            </a:r>
            <a:r>
              <a:rPr lang="en-US" dirty="0"/>
              <a:t>with our situation, unintelligent responses </a:t>
            </a:r>
            <a:r>
              <a:rPr lang="en-US" dirty="0" smtClean="0"/>
              <a:t>to influences </a:t>
            </a:r>
            <a:r>
              <a:rPr lang="en-US" dirty="0"/>
              <a:t>and suggestions. </a:t>
            </a:r>
            <a:r>
              <a:rPr lang="en-US" i="1" dirty="0"/>
              <a:t>This is sin</a:t>
            </a:r>
            <a:r>
              <a:rPr lang="en-US" dirty="0"/>
              <a:t>, but it is </a:t>
            </a:r>
            <a:r>
              <a:rPr lang="en-US" i="1" dirty="0"/>
              <a:t>not inherited</a:t>
            </a:r>
            <a:r>
              <a:rPr lang="en-US" dirty="0"/>
              <a:t>—it comes by </a:t>
            </a:r>
            <a:r>
              <a:rPr lang="en-US" i="1" dirty="0"/>
              <a:t>choice</a:t>
            </a:r>
            <a:r>
              <a:rPr lang="en-US" dirty="0"/>
              <a:t>, it </a:t>
            </a:r>
            <a:r>
              <a:rPr lang="en-US" dirty="0" smtClean="0"/>
              <a:t>is </a:t>
            </a:r>
            <a:r>
              <a:rPr lang="en-US" i="1" dirty="0" smtClean="0"/>
              <a:t>created</a:t>
            </a:r>
            <a:r>
              <a:rPr lang="en-US" dirty="0"/>
              <a:t>.”</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699262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atonement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Otis: </a:t>
            </a:r>
            <a:r>
              <a:rPr lang="en-US" dirty="0"/>
              <a:t>“Contrary to warped speculation, God was never worried about receiving some </a:t>
            </a:r>
            <a:r>
              <a:rPr lang="en-US" dirty="0" smtClean="0"/>
              <a:t>personal satisfaction </a:t>
            </a:r>
            <a:r>
              <a:rPr lang="en-US" dirty="0"/>
              <a:t>for the hurt sin has caused Him</a:t>
            </a:r>
            <a:r>
              <a:rPr lang="en-US" dirty="0" smtClean="0"/>
              <a:t>.”</a:t>
            </a:r>
          </a:p>
          <a:p>
            <a:r>
              <a:rPr lang="en-US" dirty="0" smtClean="0"/>
              <a:t>Olson: </a:t>
            </a:r>
            <a:r>
              <a:rPr lang="en-US" dirty="0"/>
              <a:t>“The sacrifice of Christ is not the payment of a debt, nor is it a complete satisfaction </a:t>
            </a:r>
            <a:r>
              <a:rPr lang="en-US" dirty="0" smtClean="0"/>
              <a:t>of justice </a:t>
            </a:r>
            <a:r>
              <a:rPr lang="en-US" dirty="0"/>
              <a:t>for sin</a:t>
            </a:r>
            <a:r>
              <a:rPr lang="en-US" dirty="0" smtClean="0"/>
              <a:t>.”</a:t>
            </a:r>
          </a:p>
          <a:p>
            <a:r>
              <a:rPr lang="en-US" dirty="0"/>
              <a:t>“The assertion that Jesus </a:t>
            </a:r>
            <a:r>
              <a:rPr lang="en-US" i="1" dirty="0"/>
              <a:t>paid </a:t>
            </a:r>
            <a:r>
              <a:rPr lang="en-US" dirty="0" smtClean="0"/>
              <a:t>for our </a:t>
            </a:r>
            <a:r>
              <a:rPr lang="en-US" dirty="0"/>
              <a:t>sins has caused immeasurable damage to the body of Christ.”</a:t>
            </a:r>
            <a:endParaRPr lang="en-US" dirty="0" smtClean="0"/>
          </a:p>
          <a:p>
            <a:r>
              <a:rPr lang="en-US" dirty="0" smtClean="0"/>
              <a:t>Otis: </a:t>
            </a:r>
            <a:r>
              <a:rPr lang="en-US" dirty="0"/>
              <a:t>“If we accept </a:t>
            </a:r>
            <a:r>
              <a:rPr lang="en-US" dirty="0" smtClean="0"/>
              <a:t>the premise </a:t>
            </a:r>
            <a:r>
              <a:rPr lang="en-US" dirty="0"/>
              <a:t>that Jesus literally purchased our salvation with His blood, it . . . portrays </a:t>
            </a:r>
            <a:r>
              <a:rPr lang="en-US" dirty="0" smtClean="0"/>
              <a:t>God as </a:t>
            </a:r>
            <a:r>
              <a:rPr lang="en-US" dirty="0"/>
              <a:t>vindictive and bloodthirsty. . . .”</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9008883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Justification</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Olson: </a:t>
            </a:r>
            <a:r>
              <a:rPr lang="en-US" dirty="0"/>
              <a:t>“The active obedience or holiness of Christ . . . is not legally imputed to the believer</a:t>
            </a:r>
            <a:r>
              <a:rPr lang="en-US" dirty="0" smtClean="0"/>
              <a:t>.”</a:t>
            </a:r>
            <a:endParaRPr lang="en-US" dirty="0"/>
          </a:p>
          <a:p>
            <a:r>
              <a:rPr lang="en-US" dirty="0" smtClean="0"/>
              <a:t>Otis: “The </a:t>
            </a:r>
            <a:r>
              <a:rPr lang="en-US" dirty="0"/>
              <a:t>theological doctrine of </a:t>
            </a:r>
            <a:r>
              <a:rPr lang="en-US" dirty="0" smtClean="0"/>
              <a:t>‘imputed </a:t>
            </a:r>
            <a:r>
              <a:rPr lang="en-US" dirty="0"/>
              <a:t>righteousness’ has been grossly distorted in </a:t>
            </a:r>
            <a:r>
              <a:rPr lang="en-US" dirty="0" smtClean="0"/>
              <a:t>our day</a:t>
            </a:r>
            <a:r>
              <a:rPr lang="en-US" dirty="0"/>
              <a:t>. We are told that God looks at us through the blood of Christ—and sees us </a:t>
            </a:r>
            <a:r>
              <a:rPr lang="en-US" dirty="0" smtClean="0"/>
              <a:t>as righteous</a:t>
            </a:r>
            <a:r>
              <a:rPr lang="en-US" dirty="0"/>
              <a:t>, regardless of our actual state. Let’s stop kidding ourselves. God sees us </a:t>
            </a:r>
            <a:r>
              <a:rPr lang="en-US" dirty="0" smtClean="0"/>
              <a:t>exactly the </a:t>
            </a:r>
            <a:r>
              <a:rPr lang="en-US" dirty="0"/>
              <a:t>way we are</a:t>
            </a:r>
            <a:r>
              <a:rPr lang="en-US" dirty="0" smtClean="0"/>
              <a:t>.”</a:t>
            </a:r>
          </a:p>
          <a:p>
            <a:r>
              <a:rPr lang="en-US" dirty="0" smtClean="0"/>
              <a:t>Otis: </a:t>
            </a:r>
            <a:r>
              <a:rPr lang="en-US" dirty="0"/>
              <a:t>“Repentance </a:t>
            </a:r>
            <a:r>
              <a:rPr lang="en-US" dirty="0" smtClean="0"/>
              <a:t>doesn’t mean </a:t>
            </a:r>
            <a:r>
              <a:rPr lang="en-US" dirty="0"/>
              <a:t>that we cease to be guilty, but that we cease to sin</a:t>
            </a:r>
            <a:r>
              <a:rPr lang="en-US" dirty="0" smtClean="0"/>
              <a:t>.”</a:t>
            </a:r>
          </a:p>
          <a:p>
            <a:r>
              <a:rPr lang="en-US" dirty="0" smtClean="0"/>
              <a:t>Olson: </a:t>
            </a:r>
            <a:r>
              <a:rPr lang="en-US" dirty="0"/>
              <a:t>“The eternal happiness </a:t>
            </a:r>
            <a:r>
              <a:rPr lang="en-US" dirty="0" smtClean="0"/>
              <a:t>of heaven </a:t>
            </a:r>
            <a:r>
              <a:rPr lang="en-US" dirty="0"/>
              <a:t>can only become a reality, therefore, by the elimination of all sin. Where is </a:t>
            </a:r>
            <a:r>
              <a:rPr lang="en-US" dirty="0" smtClean="0"/>
              <a:t>sin eliminated</a:t>
            </a:r>
            <a:r>
              <a:rPr lang="en-US" dirty="0"/>
              <a:t>? . . . in this life of probation.”</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64612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a:xfrm>
            <a:off x="457200" y="3352800"/>
            <a:ext cx="7467600" cy="3121152"/>
          </a:xfrm>
        </p:spPr>
        <p:txBody>
          <a:bodyPr/>
          <a:lstStyle/>
          <a:p>
            <a:pPr marL="0" indent="0">
              <a:buNone/>
            </a:pPr>
            <a:r>
              <a:rPr lang="en-US" dirty="0" smtClean="0"/>
              <a:t>Judy’s story: “I don’t trust God anymore.”</a:t>
            </a:r>
          </a:p>
          <a:p>
            <a:pPr marL="0" indent="0">
              <a:buNone/>
            </a:pPr>
            <a:endParaRPr lang="en-US" dirty="0"/>
          </a:p>
          <a:p>
            <a:pPr marL="0" indent="0">
              <a:buNone/>
            </a:pPr>
            <a:r>
              <a:rPr lang="en-US" dirty="0" smtClean="0"/>
              <a:t>Greg’s story: From stubborn defender of Moral Government Theology to determined critic.</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679330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Biblical doctrine in contrast with MGT</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God’s </a:t>
            </a:r>
            <a:r>
              <a:rPr lang="en-US" dirty="0"/>
              <a:t>absolute and unchangeable </a:t>
            </a:r>
            <a:r>
              <a:rPr lang="en-US" dirty="0" smtClean="0"/>
              <a:t>foreknowledge includes </a:t>
            </a:r>
            <a:r>
              <a:rPr lang="en-US" dirty="0"/>
              <a:t>His perfect foreknowledge of all </a:t>
            </a:r>
            <a:r>
              <a:rPr lang="en-US" dirty="0" smtClean="0"/>
              <a:t>acts of </a:t>
            </a:r>
            <a:r>
              <a:rPr lang="en-US" dirty="0"/>
              <a:t>men and all His own </a:t>
            </a:r>
            <a:r>
              <a:rPr lang="en-US" dirty="0" smtClean="0"/>
              <a:t>acts.</a:t>
            </a:r>
          </a:p>
          <a:p>
            <a:r>
              <a:rPr lang="en-US" dirty="0" smtClean="0"/>
              <a:t>God’s goodness is absolute </a:t>
            </a:r>
            <a:r>
              <a:rPr lang="en-US" dirty="0"/>
              <a:t>and </a:t>
            </a:r>
            <a:r>
              <a:rPr lang="en-US" dirty="0" smtClean="0"/>
              <a:t>unchangeable.</a:t>
            </a:r>
          </a:p>
          <a:p>
            <a:r>
              <a:rPr lang="en-US" dirty="0" smtClean="0"/>
              <a:t>Man is born with original </a:t>
            </a:r>
            <a:r>
              <a:rPr lang="en-US" dirty="0"/>
              <a:t>sin and </a:t>
            </a:r>
            <a:r>
              <a:rPr lang="en-US" dirty="0" smtClean="0"/>
              <a:t>is incapable of moral righteousness satisfactory to God.</a:t>
            </a:r>
          </a:p>
          <a:p>
            <a:r>
              <a:rPr lang="en-US" dirty="0" smtClean="0"/>
              <a:t>The </a:t>
            </a:r>
            <a:r>
              <a:rPr lang="en-US" dirty="0"/>
              <a:t>atonement consists in Christ’s paying </a:t>
            </a:r>
            <a:r>
              <a:rPr lang="en-US" dirty="0" smtClean="0"/>
              <a:t>sinners’ debt </a:t>
            </a:r>
            <a:r>
              <a:rPr lang="en-US" dirty="0"/>
              <a:t>and bearing their punishment for sin as their substitute in satisfaction of the demands of </a:t>
            </a:r>
            <a:r>
              <a:rPr lang="en-US" dirty="0" smtClean="0"/>
              <a:t>God’s justice.</a:t>
            </a:r>
          </a:p>
          <a:p>
            <a:r>
              <a:rPr lang="en-US" dirty="0" smtClean="0"/>
              <a:t>Believers </a:t>
            </a:r>
            <a:r>
              <a:rPr lang="en-US" dirty="0"/>
              <a:t>are justified by grace through faith in the atoning work of Christ </a:t>
            </a:r>
            <a:r>
              <a:rPr lang="en-US" dirty="0" smtClean="0"/>
              <a:t>and have </a:t>
            </a:r>
            <a:r>
              <a:rPr lang="en-US" dirty="0"/>
              <a:t>the righteousness of Christ imputed to them.</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4138177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Biblical doctrine of God’s foreknowledge</a:t>
            </a:r>
            <a:endParaRPr lang="en-US" dirty="0"/>
          </a:p>
        </p:txBody>
      </p:sp>
      <p:sp>
        <p:nvSpPr>
          <p:cNvPr id="3" name="Content Placeholder 2"/>
          <p:cNvSpPr>
            <a:spLocks noGrp="1"/>
          </p:cNvSpPr>
          <p:nvPr>
            <p:ph sz="quarter" idx="1"/>
          </p:nvPr>
        </p:nvSpPr>
        <p:spPr/>
        <p:txBody>
          <a:bodyPr>
            <a:normAutofit lnSpcReduction="10000"/>
          </a:bodyPr>
          <a:lstStyle/>
          <a:p>
            <a:r>
              <a:rPr lang="en-US" dirty="0"/>
              <a:t>“Great is our Lord, . . . His understanding is infinite” (Psalm 147:5</a:t>
            </a:r>
            <a:r>
              <a:rPr lang="en-US" dirty="0" smtClean="0"/>
              <a:t>).</a:t>
            </a:r>
          </a:p>
          <a:p>
            <a:r>
              <a:rPr lang="en-US" dirty="0" smtClean="0"/>
              <a:t>“</a:t>
            </a:r>
            <a:r>
              <a:rPr lang="en-US" dirty="0"/>
              <a:t>God . . . calls </a:t>
            </a:r>
            <a:r>
              <a:rPr lang="en-US" dirty="0" smtClean="0"/>
              <a:t>the things </a:t>
            </a:r>
            <a:r>
              <a:rPr lang="en-US" dirty="0"/>
              <a:t>which do not exist as existing” (Romans 4:17</a:t>
            </a:r>
            <a:r>
              <a:rPr lang="en-US" dirty="0" smtClean="0"/>
              <a:t>)</a:t>
            </a:r>
          </a:p>
          <a:p>
            <a:r>
              <a:rPr lang="en-US" dirty="0"/>
              <a:t>“I am God, and there is no one like Me, declaring the end from the beginning and </a:t>
            </a:r>
            <a:r>
              <a:rPr lang="en-US" dirty="0" smtClean="0"/>
              <a:t>from ancient </a:t>
            </a:r>
            <a:r>
              <a:rPr lang="en-US" dirty="0"/>
              <a:t>times things which have not been done, saying, `My purpose will be </a:t>
            </a:r>
            <a:r>
              <a:rPr lang="en-US" dirty="0" smtClean="0"/>
              <a:t>established, and </a:t>
            </a:r>
            <a:r>
              <a:rPr lang="en-US" dirty="0"/>
              <a:t>I will accomplish all My good pleasure’; calling a bird of prey from the east, the </a:t>
            </a:r>
            <a:r>
              <a:rPr lang="en-US" dirty="0" smtClean="0"/>
              <a:t>man of </a:t>
            </a:r>
            <a:r>
              <a:rPr lang="en-US" dirty="0"/>
              <a:t>My purpose from a far country. Truly I have spoken; truly I will bring it to pass. I </a:t>
            </a:r>
            <a:r>
              <a:rPr lang="en-US" dirty="0" smtClean="0"/>
              <a:t>have planned </a:t>
            </a:r>
            <a:r>
              <a:rPr lang="en-US" dirty="0"/>
              <a:t>it, surely I will do it” (Isaiah 46:9-11).</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131648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Biblical doctrine of God’s moral character</a:t>
            </a:r>
            <a:endParaRPr lang="en-US" dirty="0"/>
          </a:p>
        </p:txBody>
      </p:sp>
      <p:sp>
        <p:nvSpPr>
          <p:cNvPr id="3" name="Content Placeholder 2"/>
          <p:cNvSpPr>
            <a:spLocks noGrp="1"/>
          </p:cNvSpPr>
          <p:nvPr>
            <p:ph sz="quarter" idx="1"/>
          </p:nvPr>
        </p:nvSpPr>
        <p:spPr>
          <a:xfrm>
            <a:off x="457200" y="1752600"/>
            <a:ext cx="7467600" cy="4721352"/>
          </a:xfrm>
        </p:spPr>
        <p:txBody>
          <a:bodyPr>
            <a:normAutofit fontScale="85000" lnSpcReduction="10000"/>
          </a:bodyPr>
          <a:lstStyle/>
          <a:p>
            <a:r>
              <a:rPr lang="en-US" dirty="0"/>
              <a:t>“God is love” (1 John 4:16).198 “God is </a:t>
            </a:r>
            <a:r>
              <a:rPr lang="en-US" dirty="0" smtClean="0"/>
              <a:t>light, </a:t>
            </a:r>
            <a:r>
              <a:rPr lang="en-US" dirty="0"/>
              <a:t>and in Him there is no darkness at all</a:t>
            </a:r>
            <a:r>
              <a:rPr lang="en-US" dirty="0" smtClean="0"/>
              <a:t>” (</a:t>
            </a:r>
            <a:r>
              <a:rPr lang="en-US" dirty="0"/>
              <a:t>1 John 1:5</a:t>
            </a:r>
            <a:r>
              <a:rPr lang="en-US" dirty="0" smtClean="0"/>
              <a:t>).</a:t>
            </a:r>
          </a:p>
          <a:p>
            <a:r>
              <a:rPr lang="en-US" dirty="0" smtClean="0"/>
              <a:t>“[</a:t>
            </a:r>
            <a:r>
              <a:rPr lang="en-US" dirty="0"/>
              <a:t>God] cannot deny Himself” (2 Timothy 2:13). “God, who cannot lie</a:t>
            </a:r>
            <a:r>
              <a:rPr lang="en-US" dirty="0" smtClean="0"/>
              <a:t>” (</a:t>
            </a:r>
            <a:r>
              <a:rPr lang="en-US" dirty="0"/>
              <a:t>Titus 1:2</a:t>
            </a:r>
            <a:r>
              <a:rPr lang="en-US" dirty="0" smtClean="0"/>
              <a:t>).</a:t>
            </a:r>
          </a:p>
          <a:p>
            <a:r>
              <a:rPr lang="en-US" dirty="0" smtClean="0"/>
              <a:t>“</a:t>
            </a:r>
            <a:r>
              <a:rPr lang="en-US" dirty="0"/>
              <a:t>God, desiring even more to show to the heirs of the promise </a:t>
            </a:r>
            <a:r>
              <a:rPr lang="en-US" dirty="0" smtClean="0"/>
              <a:t>the unchangeableness </a:t>
            </a:r>
            <a:r>
              <a:rPr lang="en-US" dirty="0"/>
              <a:t>of His purpose, interposed with an oath, in order that by </a:t>
            </a:r>
            <a:r>
              <a:rPr lang="en-US" dirty="0" smtClean="0"/>
              <a:t>two unchangeable </a:t>
            </a:r>
            <a:r>
              <a:rPr lang="en-US" dirty="0"/>
              <a:t>things in which it is impossible for God to lie, we may have </a:t>
            </a:r>
            <a:r>
              <a:rPr lang="en-US" dirty="0" smtClean="0"/>
              <a:t>strong encouragement</a:t>
            </a:r>
            <a:r>
              <a:rPr lang="en-US" dirty="0"/>
              <a:t>, we who have fled for refuge in laying hold of the hope set before us</a:t>
            </a:r>
            <a:r>
              <a:rPr lang="en-US" dirty="0" smtClean="0"/>
              <a:t>” (</a:t>
            </a:r>
            <a:r>
              <a:rPr lang="en-US" dirty="0"/>
              <a:t>Hebrews 6:17-18).</a:t>
            </a:r>
          </a:p>
          <a:p>
            <a:r>
              <a:rPr lang="en-US" dirty="0" smtClean="0"/>
              <a:t>“Thou </a:t>
            </a:r>
            <a:r>
              <a:rPr lang="en-US" dirty="0"/>
              <a:t>art good and </a:t>
            </a:r>
            <a:r>
              <a:rPr lang="en-US" dirty="0" err="1"/>
              <a:t>doest</a:t>
            </a:r>
            <a:r>
              <a:rPr lang="en-US" dirty="0"/>
              <a:t> good” (Psalm 119:68</a:t>
            </a:r>
            <a:r>
              <a:rPr lang="en-US" dirty="0" smtClean="0"/>
              <a:t>).</a:t>
            </a:r>
            <a:endParaRPr lang="en-US" dirty="0"/>
          </a:p>
          <a:p>
            <a:r>
              <a:rPr lang="en-US" dirty="0" smtClean="0"/>
              <a:t>“</a:t>
            </a:r>
            <a:r>
              <a:rPr lang="en-US" dirty="0" err="1"/>
              <a:t>Thine</a:t>
            </a:r>
            <a:r>
              <a:rPr lang="en-US" dirty="0"/>
              <a:t> eyes are too pure to approve evil, and Thou canst not look on wickedness </a:t>
            </a:r>
            <a:r>
              <a:rPr lang="en-US" dirty="0" smtClean="0"/>
              <a:t>with favor</a:t>
            </a:r>
            <a:r>
              <a:rPr lang="en-US" dirty="0"/>
              <a:t>” (Habakkuk 1:13</a:t>
            </a:r>
            <a:r>
              <a:rPr lang="en-US" dirty="0" smtClean="0"/>
              <a:t>).</a:t>
            </a:r>
          </a:p>
          <a:p>
            <a:r>
              <a:rPr lang="en-US" dirty="0"/>
              <a:t>God cannot </a:t>
            </a:r>
            <a:r>
              <a:rPr lang="en-US" dirty="0" smtClean="0"/>
              <a:t>be tempted </a:t>
            </a:r>
            <a:r>
              <a:rPr lang="en-US" dirty="0"/>
              <a:t>by </a:t>
            </a:r>
            <a:r>
              <a:rPr lang="en-US" dirty="0" smtClean="0"/>
              <a:t>evil” (</a:t>
            </a:r>
            <a:r>
              <a:rPr lang="en-US" dirty="0"/>
              <a:t>James 1:13).</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755577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Biblical doctrine of sin</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a:t>“And you, being dead in your trespasses and sins, . . . were </a:t>
            </a:r>
            <a:r>
              <a:rPr lang="en-US" i="1" dirty="0"/>
              <a:t>by nature </a:t>
            </a:r>
            <a:r>
              <a:rPr lang="en-US" dirty="0"/>
              <a:t>children of wrath</a:t>
            </a:r>
            <a:r>
              <a:rPr lang="en-US" dirty="0" smtClean="0"/>
              <a:t>” (</a:t>
            </a:r>
            <a:r>
              <a:rPr lang="en-US" dirty="0"/>
              <a:t>Ephesians 2:1 [</a:t>
            </a:r>
            <a:r>
              <a:rPr lang="en-US" i="1" dirty="0"/>
              <a:t>NASB </a:t>
            </a:r>
            <a:r>
              <a:rPr lang="en-US" dirty="0"/>
              <a:t>margin], 3, emphasis added</a:t>
            </a:r>
            <a:r>
              <a:rPr lang="en-US" dirty="0" smtClean="0"/>
              <a:t>).</a:t>
            </a:r>
          </a:p>
          <a:p>
            <a:r>
              <a:rPr lang="en-US" dirty="0" smtClean="0"/>
              <a:t>“</a:t>
            </a:r>
            <a:r>
              <a:rPr lang="en-US" dirty="0"/>
              <a:t>For as through the one </a:t>
            </a:r>
            <a:r>
              <a:rPr lang="en-US" dirty="0" smtClean="0"/>
              <a:t>man’s disobedience</a:t>
            </a:r>
            <a:r>
              <a:rPr lang="en-US" dirty="0"/>
              <a:t>, the many were </a:t>
            </a:r>
            <a:r>
              <a:rPr lang="en-US" i="1" dirty="0"/>
              <a:t>made sinners </a:t>
            </a:r>
            <a:r>
              <a:rPr lang="en-US" dirty="0"/>
              <a:t>. . .” (Romans 5:19, emphasis added</a:t>
            </a:r>
            <a:r>
              <a:rPr lang="en-US" dirty="0" smtClean="0"/>
              <a:t>).</a:t>
            </a:r>
          </a:p>
          <a:p>
            <a:r>
              <a:rPr lang="en-US" dirty="0" smtClean="0"/>
              <a:t>“For as </a:t>
            </a:r>
            <a:r>
              <a:rPr lang="en-US" dirty="0"/>
              <a:t>in Adam all die . . .” (1 Corinthians 15:22</a:t>
            </a:r>
            <a:r>
              <a:rPr lang="en-US" dirty="0" smtClean="0"/>
              <a:t>).</a:t>
            </a:r>
          </a:p>
          <a:p>
            <a:r>
              <a:rPr lang="en-US" dirty="0" smtClean="0"/>
              <a:t>“</a:t>
            </a:r>
            <a:r>
              <a:rPr lang="en-US" dirty="0"/>
              <a:t>Among [the sons of disobedience] we </a:t>
            </a:r>
            <a:r>
              <a:rPr lang="en-US" dirty="0" smtClean="0"/>
              <a:t>too </a:t>
            </a:r>
            <a:r>
              <a:rPr lang="en-US" i="1" dirty="0" smtClean="0"/>
              <a:t>all </a:t>
            </a:r>
            <a:r>
              <a:rPr lang="en-US" dirty="0"/>
              <a:t>formerly lived . . .” (Ephesians 2:3, cf. 2:2, emphasis added</a:t>
            </a:r>
            <a:r>
              <a:rPr lang="en-US" dirty="0" smtClean="0"/>
              <a:t>).</a:t>
            </a:r>
          </a:p>
          <a:p>
            <a:r>
              <a:rPr lang="en-US" dirty="0" smtClean="0"/>
              <a:t>“</a:t>
            </a:r>
            <a:r>
              <a:rPr lang="en-US" dirty="0"/>
              <a:t>Grapes are </a:t>
            </a:r>
            <a:r>
              <a:rPr lang="en-US" dirty="0" smtClean="0"/>
              <a:t>not gathered </a:t>
            </a:r>
            <a:r>
              <a:rPr lang="en-US" dirty="0"/>
              <a:t>from thorn bushes, nor figs from thistles, are they? Even so, every good </a:t>
            </a:r>
            <a:r>
              <a:rPr lang="en-US" dirty="0" smtClean="0"/>
              <a:t>tree bears </a:t>
            </a:r>
            <a:r>
              <a:rPr lang="en-US" dirty="0"/>
              <a:t>good fruit; but the bad tree bears bad fruit. A good tree cannot produce bad </a:t>
            </a:r>
            <a:r>
              <a:rPr lang="en-US" dirty="0" smtClean="0"/>
              <a:t>fruit, nor </a:t>
            </a:r>
            <a:r>
              <a:rPr lang="en-US" dirty="0"/>
              <a:t>can a bad tree produce good fruit” (Matthew 7:16-18</a:t>
            </a:r>
            <a:r>
              <a:rPr lang="en-US" dirty="0" smtClean="0"/>
              <a:t>).</a:t>
            </a:r>
          </a:p>
          <a:p>
            <a:r>
              <a:rPr lang="en-US" dirty="0"/>
              <a:t>“. . . the judgment arose from one transgression resulting in condemnation. . . . by </a:t>
            </a:r>
            <a:r>
              <a:rPr lang="en-US" dirty="0" smtClean="0"/>
              <a:t>the transgression </a:t>
            </a:r>
            <a:r>
              <a:rPr lang="en-US" dirty="0"/>
              <a:t>of the one, death reigned through the one. . . . through one </a:t>
            </a:r>
            <a:r>
              <a:rPr lang="en-US" dirty="0" smtClean="0"/>
              <a:t>transgression there </a:t>
            </a:r>
            <a:r>
              <a:rPr lang="en-US" dirty="0"/>
              <a:t>resulted condemnation to all men . . .” (Romans 5:16, 17, 18).</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391515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Biblical doctrine of atonement—Part 1</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a:t>“I, the LORD your God, am a jealous God, visiting the iniquity of the fathers on </a:t>
            </a:r>
            <a:r>
              <a:rPr lang="en-US" dirty="0" smtClean="0"/>
              <a:t>the children</a:t>
            </a:r>
            <a:r>
              <a:rPr lang="en-US" dirty="0"/>
              <a:t>, on the third and the fourth generations of those who hate Me . . .” (</a:t>
            </a:r>
            <a:r>
              <a:rPr lang="en-US" dirty="0" smtClean="0"/>
              <a:t>Exodus 20:5).</a:t>
            </a:r>
          </a:p>
          <a:p>
            <a:r>
              <a:rPr lang="en-US" dirty="0"/>
              <a:t>“And when you were dead in your transgressions and the </a:t>
            </a:r>
            <a:r>
              <a:rPr lang="en-US" dirty="0" err="1"/>
              <a:t>uncircumcision</a:t>
            </a:r>
            <a:r>
              <a:rPr lang="en-US" dirty="0"/>
              <a:t> of your </a:t>
            </a:r>
            <a:r>
              <a:rPr lang="en-US" dirty="0" smtClean="0"/>
              <a:t>flesh, He </a:t>
            </a:r>
            <a:r>
              <a:rPr lang="en-US" dirty="0"/>
              <a:t>made you alive together with Him, having forgiven us all our transgressions, </a:t>
            </a:r>
            <a:r>
              <a:rPr lang="en-US" dirty="0" smtClean="0"/>
              <a:t>having canceled </a:t>
            </a:r>
            <a:r>
              <a:rPr lang="en-US" dirty="0"/>
              <a:t>out the certificate of debt consisting of decrees against us and which was </a:t>
            </a:r>
            <a:r>
              <a:rPr lang="en-US" dirty="0" smtClean="0"/>
              <a:t>hostile to </a:t>
            </a:r>
            <a:r>
              <a:rPr lang="en-US" dirty="0"/>
              <a:t>us; and He has taken it out of the way, having nailed it to the cross” (Colossians </a:t>
            </a:r>
            <a:r>
              <a:rPr lang="en-US" dirty="0" smtClean="0"/>
              <a:t>2:13-14).</a:t>
            </a:r>
          </a:p>
          <a:p>
            <a:r>
              <a:rPr lang="en-US" dirty="0"/>
              <a:t>“[F]or all have sinned and fall short of the glory of God, being justified as a gift by </a:t>
            </a:r>
            <a:r>
              <a:rPr lang="en-US" dirty="0" smtClean="0"/>
              <a:t>His grace </a:t>
            </a:r>
            <a:r>
              <a:rPr lang="en-US" dirty="0"/>
              <a:t>through the redemption which is in Christ Jesus; whom God displayed publicly </a:t>
            </a:r>
            <a:r>
              <a:rPr lang="en-US" dirty="0" smtClean="0"/>
              <a:t>as a </a:t>
            </a:r>
            <a:r>
              <a:rPr lang="en-US" i="1" dirty="0" smtClean="0"/>
              <a:t>propitiation</a:t>
            </a:r>
            <a:r>
              <a:rPr lang="en-US" dirty="0" smtClean="0"/>
              <a:t> </a:t>
            </a:r>
            <a:r>
              <a:rPr lang="en-US" dirty="0"/>
              <a:t>in His blood through faith</a:t>
            </a:r>
            <a:r>
              <a:rPr lang="en-US" dirty="0" smtClean="0"/>
              <a:t>.” (Romans 3:23-24)</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237251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Biblical doctrine of atonement—Part 2</a:t>
            </a:r>
            <a:endParaRPr lang="en-US" dirty="0"/>
          </a:p>
        </p:txBody>
      </p:sp>
      <p:sp>
        <p:nvSpPr>
          <p:cNvPr id="3" name="Content Placeholder 2"/>
          <p:cNvSpPr>
            <a:spLocks noGrp="1"/>
          </p:cNvSpPr>
          <p:nvPr>
            <p:ph sz="quarter" idx="1"/>
          </p:nvPr>
        </p:nvSpPr>
        <p:spPr/>
        <p:txBody>
          <a:bodyPr>
            <a:normAutofit lnSpcReduction="10000"/>
          </a:bodyPr>
          <a:lstStyle/>
          <a:p>
            <a:r>
              <a:rPr lang="en-US" dirty="0"/>
              <a:t>“[Y]</a:t>
            </a:r>
            <a:r>
              <a:rPr lang="en-US" dirty="0" err="1"/>
              <a:t>ou</a:t>
            </a:r>
            <a:r>
              <a:rPr lang="en-US" dirty="0"/>
              <a:t> were not </a:t>
            </a:r>
            <a:r>
              <a:rPr lang="en-US" dirty="0" smtClean="0"/>
              <a:t>redeemed </a:t>
            </a:r>
            <a:r>
              <a:rPr lang="en-US" dirty="0"/>
              <a:t>with perishable things . . . but with </a:t>
            </a:r>
            <a:r>
              <a:rPr lang="en-US" dirty="0" smtClean="0"/>
              <a:t>precious </a:t>
            </a:r>
            <a:r>
              <a:rPr lang="en-US" dirty="0"/>
              <a:t>blood, as </a:t>
            </a:r>
            <a:r>
              <a:rPr lang="en-US" dirty="0" smtClean="0"/>
              <a:t>of a </a:t>
            </a:r>
            <a:r>
              <a:rPr lang="en-US" dirty="0"/>
              <a:t>lamb unblemished and spotless, the blood of Christ” (1 Peter 1:18-19</a:t>
            </a:r>
            <a:r>
              <a:rPr lang="en-US" dirty="0" smtClean="0"/>
              <a:t>).</a:t>
            </a:r>
          </a:p>
          <a:p>
            <a:r>
              <a:rPr lang="en-US" dirty="0"/>
              <a:t>“. . . without the shedding of blood there is no forgiveness” (Hebrews 9:22</a:t>
            </a:r>
            <a:r>
              <a:rPr lang="en-US" dirty="0" smtClean="0"/>
              <a:t>).</a:t>
            </a:r>
          </a:p>
          <a:p>
            <a:r>
              <a:rPr lang="en-US" dirty="0"/>
              <a:t>“A jealous and avenging God is the LORD; the LORD is avenging and </a:t>
            </a:r>
            <a:r>
              <a:rPr lang="en-US" dirty="0" smtClean="0"/>
              <a:t>wrathful. The </a:t>
            </a:r>
            <a:r>
              <a:rPr lang="en-US" dirty="0"/>
              <a:t>LORD takes vengeance on His adversaries and He reserves wrath for His </a:t>
            </a:r>
            <a:r>
              <a:rPr lang="en-US" dirty="0" smtClean="0"/>
              <a:t>enemies. The </a:t>
            </a:r>
            <a:r>
              <a:rPr lang="en-US" dirty="0"/>
              <a:t>LORD is slow to anger and great in power and the LORD will by no means leave </a:t>
            </a:r>
            <a:r>
              <a:rPr lang="en-US" dirty="0" smtClean="0"/>
              <a:t>the guilty </a:t>
            </a:r>
            <a:r>
              <a:rPr lang="en-US" dirty="0"/>
              <a:t>unpunished’ (Nahum 1:2-3).</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547072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Biblical doctrine of justification</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a:t>“But to the one who does not work, but believes in </a:t>
            </a:r>
            <a:r>
              <a:rPr lang="en-US" dirty="0" smtClean="0"/>
              <a:t>Him who </a:t>
            </a:r>
            <a:r>
              <a:rPr lang="en-US" dirty="0"/>
              <a:t>justifies the ungodly, his faith is </a:t>
            </a:r>
            <a:r>
              <a:rPr lang="en-US" dirty="0" smtClean="0"/>
              <a:t>reckoned </a:t>
            </a:r>
            <a:r>
              <a:rPr lang="en-US" dirty="0"/>
              <a:t>as </a:t>
            </a:r>
            <a:r>
              <a:rPr lang="en-US" dirty="0" smtClean="0"/>
              <a:t>righteousness …”  (Romans 4:5)</a:t>
            </a:r>
          </a:p>
          <a:p>
            <a:r>
              <a:rPr lang="en-US" dirty="0"/>
              <a:t>“I count all things to be loss in view of the surpassing value of knowing Christ Jesus </a:t>
            </a:r>
            <a:r>
              <a:rPr lang="en-US" dirty="0" smtClean="0"/>
              <a:t>my Lord</a:t>
            </a:r>
            <a:r>
              <a:rPr lang="en-US" dirty="0"/>
              <a:t>, for whom I have suffered the loss of all things, and count them but rubbish in </a:t>
            </a:r>
            <a:r>
              <a:rPr lang="en-US" dirty="0" smtClean="0"/>
              <a:t>order that </a:t>
            </a:r>
            <a:r>
              <a:rPr lang="en-US" dirty="0"/>
              <a:t>I may gain Christ, and may be found in Him, </a:t>
            </a:r>
            <a:r>
              <a:rPr lang="en-US" i="1" dirty="0"/>
              <a:t>not having a righteousness of my </a:t>
            </a:r>
            <a:r>
              <a:rPr lang="en-US" i="1" dirty="0" smtClean="0"/>
              <a:t>own derived </a:t>
            </a:r>
            <a:r>
              <a:rPr lang="en-US" i="1" dirty="0"/>
              <a:t>from the Law but that which is through faith in Christ, the righteousness </a:t>
            </a:r>
            <a:r>
              <a:rPr lang="en-US" i="1" dirty="0" smtClean="0"/>
              <a:t>which comes </a:t>
            </a:r>
            <a:r>
              <a:rPr lang="en-US" i="1" dirty="0"/>
              <a:t>from God on the basis of faith</a:t>
            </a:r>
            <a:r>
              <a:rPr lang="en-US" dirty="0"/>
              <a:t>” (Philippians 3:8-9, emphasis added</a:t>
            </a:r>
            <a:r>
              <a:rPr lang="en-US" dirty="0" smtClean="0"/>
              <a:t>).</a:t>
            </a:r>
          </a:p>
          <a:p>
            <a:r>
              <a:rPr lang="en-US" dirty="0"/>
              <a:t>“For we maintain that a man is justified by faith apart from works of the Law” (</a:t>
            </a:r>
            <a:r>
              <a:rPr lang="en-US" dirty="0" smtClean="0"/>
              <a:t>Romans 3:28</a:t>
            </a:r>
            <a:r>
              <a:rPr lang="en-US" dirty="0"/>
              <a:t>).</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088188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Biblical doctrine reflected in Protestant creeds confessions</a:t>
            </a:r>
            <a:endParaRPr lang="en-US" dirty="0"/>
          </a:p>
        </p:txBody>
      </p:sp>
      <p:sp>
        <p:nvSpPr>
          <p:cNvPr id="3" name="Content Placeholder 2"/>
          <p:cNvSpPr>
            <a:spLocks noGrp="1"/>
          </p:cNvSpPr>
          <p:nvPr>
            <p:ph sz="quarter" idx="1"/>
          </p:nvPr>
        </p:nvSpPr>
        <p:spPr>
          <a:xfrm>
            <a:off x="457200" y="2209800"/>
            <a:ext cx="7467600" cy="4264152"/>
          </a:xfrm>
        </p:spPr>
        <p:txBody>
          <a:bodyPr/>
          <a:lstStyle/>
          <a:p>
            <a:r>
              <a:rPr lang="en-US" dirty="0" smtClean="0"/>
              <a:t>Lutheran: Augsburg Confession, Formula of Concord</a:t>
            </a:r>
          </a:p>
          <a:p>
            <a:r>
              <a:rPr lang="en-US" dirty="0" smtClean="0"/>
              <a:t>Calvinist: Westminster Confession and Catechisms</a:t>
            </a:r>
          </a:p>
          <a:p>
            <a:r>
              <a:rPr lang="en-US" dirty="0" smtClean="0"/>
              <a:t>Wesleyan: Methodist Articles of Religion</a:t>
            </a:r>
          </a:p>
          <a:p>
            <a:r>
              <a:rPr lang="en-US" dirty="0" smtClean="0"/>
              <a:t>Arminius: </a:t>
            </a:r>
            <a:r>
              <a:rPr lang="en-US" i="1" dirty="0" smtClean="0"/>
              <a:t>Public Disputations</a:t>
            </a:r>
            <a:r>
              <a:rPr lang="en-US" dirty="0" smtClean="0"/>
              <a:t> and other writings</a:t>
            </a:r>
          </a:p>
          <a:p>
            <a:r>
              <a:rPr lang="en-US" dirty="0" smtClean="0"/>
              <a:t>Wesley: </a:t>
            </a:r>
            <a:r>
              <a:rPr lang="en-US" i="1" dirty="0" smtClean="0"/>
              <a:t>Explanatory Notes upon the New Testament</a:t>
            </a:r>
            <a:r>
              <a:rPr lang="en-US" dirty="0" smtClean="0"/>
              <a:t> and other writings</a:t>
            </a:r>
          </a:p>
          <a:p>
            <a:r>
              <a:rPr lang="en-US" dirty="0" smtClean="0"/>
              <a:t>United Church of Canada: </a:t>
            </a:r>
            <a:r>
              <a:rPr lang="en-US" i="1" dirty="0" smtClean="0"/>
              <a:t>Basis of Union</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029946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Wesley on original sin—Part 1</a:t>
            </a:r>
            <a:endParaRPr lang="en-US" dirty="0"/>
          </a:p>
        </p:txBody>
      </p:sp>
      <p:sp>
        <p:nvSpPr>
          <p:cNvPr id="3" name="Content Placeholder 2"/>
          <p:cNvSpPr>
            <a:spLocks noGrp="1"/>
          </p:cNvSpPr>
          <p:nvPr>
            <p:ph sz="quarter" idx="1"/>
          </p:nvPr>
        </p:nvSpPr>
        <p:spPr/>
        <p:txBody>
          <a:bodyPr>
            <a:noAutofit/>
          </a:bodyPr>
          <a:lstStyle/>
          <a:p>
            <a:r>
              <a:rPr lang="en-US" sz="2200" dirty="0"/>
              <a:t>“This, therefore, is the first grand distinguishing point between Heathenism </a:t>
            </a:r>
            <a:r>
              <a:rPr lang="en-US" sz="2200" dirty="0" smtClean="0"/>
              <a:t>and Christianity</a:t>
            </a:r>
            <a:r>
              <a:rPr lang="en-US" sz="2200" dirty="0"/>
              <a:t>. The one acknowledges that many men are infected with many vices, </a:t>
            </a:r>
            <a:r>
              <a:rPr lang="en-US" sz="2200" dirty="0" smtClean="0"/>
              <a:t>and even </a:t>
            </a:r>
            <a:r>
              <a:rPr lang="en-US" sz="2200" dirty="0"/>
              <a:t>born with a proneness to them; but supposes withal, that in some the natural </a:t>
            </a:r>
            <a:r>
              <a:rPr lang="en-US" sz="2200" dirty="0" smtClean="0"/>
              <a:t>good much </a:t>
            </a:r>
            <a:r>
              <a:rPr lang="en-US" sz="2200" dirty="0"/>
              <a:t>overbalances the evil: the other declares that all men are `conceived in sin,’ </a:t>
            </a:r>
            <a:r>
              <a:rPr lang="en-US" sz="2200" dirty="0" smtClean="0"/>
              <a:t>and `</a:t>
            </a:r>
            <a:r>
              <a:rPr lang="en-US" sz="2200" dirty="0" err="1" smtClean="0"/>
              <a:t>shapen</a:t>
            </a:r>
            <a:r>
              <a:rPr lang="en-US" sz="2200" dirty="0" smtClean="0"/>
              <a:t> </a:t>
            </a:r>
            <a:r>
              <a:rPr lang="en-US" sz="2200" dirty="0"/>
              <a:t>in wickedness’—that hence there is in every man a `carnal mind’, which </a:t>
            </a:r>
            <a:r>
              <a:rPr lang="en-US" sz="2200" dirty="0" smtClean="0"/>
              <a:t>is enmity </a:t>
            </a:r>
            <a:r>
              <a:rPr lang="en-US" sz="2200" dirty="0"/>
              <a:t>against God; which is not, cannot be, subject to `his law’; which so infects </a:t>
            </a:r>
            <a:r>
              <a:rPr lang="en-US" sz="2200" dirty="0" smtClean="0"/>
              <a:t>the whole </a:t>
            </a:r>
            <a:r>
              <a:rPr lang="en-US" sz="2200" dirty="0"/>
              <a:t>soul, that `there </a:t>
            </a:r>
            <a:r>
              <a:rPr lang="en-US" sz="2200" dirty="0" err="1"/>
              <a:t>dwelleth</a:t>
            </a:r>
            <a:r>
              <a:rPr lang="en-US" sz="2200" dirty="0"/>
              <a:t> in’ him `in his flesh,’ in his natural state, `no good thing</a:t>
            </a:r>
            <a:r>
              <a:rPr lang="en-US" sz="2200" dirty="0" smtClean="0"/>
              <a:t>’; but </a:t>
            </a:r>
            <a:r>
              <a:rPr lang="en-US" sz="2200" dirty="0"/>
              <a:t>`every imagination of the thoughts of his heart is evil,’ only evil, and </a:t>
            </a:r>
            <a:r>
              <a:rPr lang="en-US" sz="2200" dirty="0" smtClean="0"/>
              <a:t>that `continually.’</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138868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Wesley on original sin—Part 2</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a:t>“Hence we may learn that all who deny this, call it `original sin,’ or by any other title, are but Heathens still, in the fundamental point which differences Heathenism from Christianity. They may, indeed, allow, that men have many vices; that some are born with us; and that, consequently, we are not born altogether so wise or so virtuous as we should be; there being few that will roundly affirm, `We are born with as much propensity to good as to evil, and that every man is, by nature as virtuous and wise as Adam was at creation.’ But here is the shibboleth: Is man by nature filled with all manner of evil? Is he void of all good? Is he wholly fallen? Is his soul totally corrupted? Or, to come back to the text, is `every imagination of the thoughts of his heart only evil continually?’ “Allow this, and you are so far a Christian. Deny it, and you are but a Heathen still.”</a:t>
            </a:r>
          </a:p>
          <a:p>
            <a:pPr algn="r"/>
            <a:r>
              <a:rPr lang="en-US" dirty="0" smtClean="0"/>
              <a:t>“Original Sin,” </a:t>
            </a:r>
            <a:r>
              <a:rPr lang="en-US" i="1" dirty="0" smtClean="0"/>
              <a:t>Standard Sermons of John Wesley</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79422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rise of Moral Government Theology</a:t>
            </a:r>
            <a:endParaRPr lang="en-US" dirty="0"/>
          </a:p>
        </p:txBody>
      </p:sp>
      <p:sp>
        <p:nvSpPr>
          <p:cNvPr id="3" name="Content Placeholder 2"/>
          <p:cNvSpPr>
            <a:spLocks noGrp="1"/>
          </p:cNvSpPr>
          <p:nvPr>
            <p:ph sz="quarter" idx="1"/>
          </p:nvPr>
        </p:nvSpPr>
        <p:spPr>
          <a:xfrm>
            <a:off x="457200" y="2514600"/>
            <a:ext cx="7467600" cy="3959352"/>
          </a:xfrm>
        </p:spPr>
        <p:txBody>
          <a:bodyPr>
            <a:normAutofit/>
          </a:bodyPr>
          <a:lstStyle/>
          <a:p>
            <a:r>
              <a:rPr lang="en-US" dirty="0" smtClean="0"/>
              <a:t>Charles Finney</a:t>
            </a:r>
          </a:p>
          <a:p>
            <a:r>
              <a:rPr lang="en-US" dirty="0" smtClean="0"/>
              <a:t>Charles McCabe</a:t>
            </a:r>
          </a:p>
          <a:p>
            <a:r>
              <a:rPr lang="en-US" dirty="0" smtClean="0"/>
              <a:t>Gordon C. Olson</a:t>
            </a:r>
          </a:p>
          <a:p>
            <a:r>
              <a:rPr lang="en-US" dirty="0" smtClean="0"/>
              <a:t>Harry Conn</a:t>
            </a:r>
          </a:p>
          <a:p>
            <a:r>
              <a:rPr lang="en-US" dirty="0" smtClean="0"/>
              <a:t>George Otis Jr.</a:t>
            </a:r>
          </a:p>
          <a:p>
            <a:r>
              <a:rPr lang="en-US" dirty="0" smtClean="0"/>
              <a:t>Howard Roy </a:t>
            </a:r>
            <a:r>
              <a:rPr lang="en-US" dirty="0" err="1" smtClean="0"/>
              <a:t>Elseth</a:t>
            </a:r>
            <a:endParaRPr lang="en-US" dirty="0" smtClean="0"/>
          </a:p>
          <a:p>
            <a:r>
              <a:rPr lang="en-US" dirty="0" smtClean="0"/>
              <a:t>Penetration of Youth with a Mission, 1960s and onward</a:t>
            </a:r>
          </a:p>
          <a:p>
            <a:r>
              <a:rPr lang="en-US" dirty="0" err="1" smtClean="0"/>
              <a:t>Winkey</a:t>
            </a:r>
            <a:r>
              <a:rPr lang="en-US" dirty="0" smtClean="0"/>
              <a:t> </a:t>
            </a:r>
            <a:r>
              <a:rPr lang="en-US" dirty="0" err="1" smtClean="0"/>
              <a:t>Pratney</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072780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Conclusion</a:t>
            </a:r>
            <a:endParaRPr lang="en-US" dirty="0"/>
          </a:p>
        </p:txBody>
      </p:sp>
      <p:sp>
        <p:nvSpPr>
          <p:cNvPr id="3" name="Content Placeholder 2"/>
          <p:cNvSpPr>
            <a:spLocks noGrp="1"/>
          </p:cNvSpPr>
          <p:nvPr>
            <p:ph sz="quarter" idx="1"/>
          </p:nvPr>
        </p:nvSpPr>
        <p:spPr>
          <a:xfrm>
            <a:off x="457200" y="1066800"/>
            <a:ext cx="7467600" cy="5407152"/>
          </a:xfrm>
        </p:spPr>
        <p:txBody>
          <a:bodyPr>
            <a:noAutofit/>
          </a:bodyPr>
          <a:lstStyle/>
          <a:p>
            <a:r>
              <a:rPr lang="en-US" sz="2100" dirty="0"/>
              <a:t>Some might think us narrow, intolerant, or bigoted for defining Moral Government Theology </a:t>
            </a:r>
            <a:r>
              <a:rPr lang="en-US" sz="2100" dirty="0" smtClean="0"/>
              <a:t>as outside </a:t>
            </a:r>
            <a:r>
              <a:rPr lang="en-US" sz="2100" dirty="0"/>
              <a:t>the bounds of real Christianity. Yet it was John Wesley, who </a:t>
            </a:r>
            <a:r>
              <a:rPr lang="en-US" sz="2100" dirty="0" smtClean="0"/>
              <a:t>was </a:t>
            </a:r>
            <a:r>
              <a:rPr lang="en-US" sz="2100" dirty="0"/>
              <a:t>noted highly for his longing for unity </a:t>
            </a:r>
            <a:r>
              <a:rPr lang="en-US" sz="2100" dirty="0" smtClean="0"/>
              <a:t>and peace throughout </a:t>
            </a:r>
            <a:r>
              <a:rPr lang="en-US" sz="2100" dirty="0"/>
              <a:t>the Body of Christ, </a:t>
            </a:r>
            <a:r>
              <a:rPr lang="en-US" sz="2100" dirty="0" smtClean="0"/>
              <a:t>whose </a:t>
            </a:r>
            <a:r>
              <a:rPr lang="en-US" sz="2100" dirty="0"/>
              <a:t>sermon “On the Catholic Spirit” </a:t>
            </a:r>
            <a:r>
              <a:rPr lang="en-US" sz="2100" dirty="0" smtClean="0"/>
              <a:t>earned </a:t>
            </a:r>
            <a:r>
              <a:rPr lang="en-US" sz="2100" dirty="0"/>
              <a:t>him </a:t>
            </a:r>
            <a:r>
              <a:rPr lang="en-US" sz="2100" dirty="0" smtClean="0"/>
              <a:t>the reputation </a:t>
            </a:r>
            <a:r>
              <a:rPr lang="en-US" sz="2100" dirty="0"/>
              <a:t>of one who </a:t>
            </a:r>
            <a:r>
              <a:rPr lang="en-US" sz="2100" dirty="0" err="1" smtClean="0"/>
              <a:t>reache</a:t>
            </a:r>
            <a:r>
              <a:rPr lang="en-US" sz="2100" dirty="0" smtClean="0"/>
              <a:t> </a:t>
            </a:r>
            <a:r>
              <a:rPr lang="en-US" sz="2100" dirty="0"/>
              <a:t>across doctrinal </a:t>
            </a:r>
            <a:r>
              <a:rPr lang="en-US" sz="2100" dirty="0" smtClean="0"/>
              <a:t>boundaries, </a:t>
            </a:r>
            <a:r>
              <a:rPr lang="en-US" sz="2100" dirty="0"/>
              <a:t>who wrote of the doctrine of original sin, “Allow this, and you are so far a Christian</a:t>
            </a:r>
            <a:r>
              <a:rPr lang="en-US" sz="2100" dirty="0" smtClean="0"/>
              <a:t>. </a:t>
            </a:r>
            <a:r>
              <a:rPr lang="en-US" sz="2100" dirty="0"/>
              <a:t>Deny it, and you are but a Heathen still</a:t>
            </a:r>
            <a:r>
              <a:rPr lang="en-US" sz="2100" dirty="0" smtClean="0"/>
              <a:t>.” </a:t>
            </a:r>
            <a:r>
              <a:rPr lang="en-US" sz="2100" dirty="0"/>
              <a:t>If Wesley could make that single doctrine </a:t>
            </a:r>
            <a:r>
              <a:rPr lang="en-US" sz="2100" dirty="0" smtClean="0"/>
              <a:t>the “shibboleth” that </a:t>
            </a:r>
            <a:r>
              <a:rPr lang="en-US" sz="2100" dirty="0"/>
              <a:t>distinguished Christian from heathen, how are we to be </a:t>
            </a:r>
            <a:r>
              <a:rPr lang="en-US" sz="2100" dirty="0" smtClean="0"/>
              <a:t>accused of </a:t>
            </a:r>
            <a:r>
              <a:rPr lang="en-US" sz="2100" dirty="0"/>
              <a:t>intolerance if we insist that these five doctrines that all Christian communions have </a:t>
            </a:r>
            <a:r>
              <a:rPr lang="en-US" sz="2100" dirty="0" smtClean="0"/>
              <a:t>always recognized </a:t>
            </a:r>
            <a:r>
              <a:rPr lang="en-US" sz="2100" dirty="0"/>
              <a:t>to be of paramount importance, including that one, are, taken together, defining </a:t>
            </a:r>
            <a:r>
              <a:rPr lang="en-US" sz="2100" dirty="0" smtClean="0"/>
              <a:t>marks of </a:t>
            </a:r>
            <a:r>
              <a:rPr lang="en-US" sz="2100" dirty="0"/>
              <a:t>real Christianity?</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107118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65957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MGT and Open Theism</a:t>
            </a:r>
            <a:endParaRPr lang="en-US" dirty="0"/>
          </a:p>
        </p:txBody>
      </p:sp>
      <p:sp>
        <p:nvSpPr>
          <p:cNvPr id="3" name="Content Placeholder 2"/>
          <p:cNvSpPr>
            <a:spLocks noGrp="1"/>
          </p:cNvSpPr>
          <p:nvPr>
            <p:ph sz="quarter" idx="1"/>
          </p:nvPr>
        </p:nvSpPr>
        <p:spPr>
          <a:xfrm>
            <a:off x="457200" y="3124200"/>
            <a:ext cx="7467600" cy="3349752"/>
          </a:xfrm>
        </p:spPr>
        <p:txBody>
          <a:bodyPr/>
          <a:lstStyle/>
          <a:p>
            <a:r>
              <a:rPr lang="en-US" dirty="0" smtClean="0"/>
              <a:t>Richard Rice, </a:t>
            </a:r>
            <a:r>
              <a:rPr lang="en-US" i="1" dirty="0" smtClean="0"/>
              <a:t>God’s Foreknowledge and Man’s Free Will</a:t>
            </a:r>
            <a:endParaRPr lang="en-US" dirty="0" smtClean="0"/>
          </a:p>
          <a:p>
            <a:r>
              <a:rPr lang="en-US" dirty="0" smtClean="0"/>
              <a:t>Clark </a:t>
            </a:r>
            <a:r>
              <a:rPr lang="en-US" dirty="0" err="1" smtClean="0"/>
              <a:t>Pinnock</a:t>
            </a:r>
            <a:r>
              <a:rPr lang="en-US" dirty="0" smtClean="0"/>
              <a:t>, </a:t>
            </a:r>
            <a:r>
              <a:rPr lang="en-US" i="1" dirty="0" smtClean="0"/>
              <a:t>The Grace of God, the Will of Man: A Case for </a:t>
            </a:r>
            <a:r>
              <a:rPr lang="en-US" i="1" dirty="0" err="1" smtClean="0"/>
              <a:t>Arminianism</a:t>
            </a:r>
            <a:r>
              <a:rPr lang="en-US" dirty="0" smtClean="0"/>
              <a:t> (a book that goes far beyond the agenda suggested by its title)</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724644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Root &amp; Branches:</a:t>
            </a:r>
            <a:br>
              <a:rPr lang="en-US" dirty="0" smtClean="0"/>
            </a:br>
            <a:r>
              <a:rPr lang="en-US" dirty="0" smtClean="0"/>
              <a:t>The Main Ideas of MGT</a:t>
            </a:r>
            <a:endParaRPr lang="en-US" dirty="0"/>
          </a:p>
        </p:txBody>
      </p:sp>
      <p:sp>
        <p:nvSpPr>
          <p:cNvPr id="3" name="Content Placeholder 2"/>
          <p:cNvSpPr>
            <a:spLocks noGrp="1"/>
          </p:cNvSpPr>
          <p:nvPr>
            <p:ph sz="quarter" idx="1"/>
          </p:nvPr>
        </p:nvSpPr>
        <p:spPr/>
        <p:txBody>
          <a:bodyPr>
            <a:normAutofit fontScale="92500"/>
          </a:bodyPr>
          <a:lstStyle/>
          <a:p>
            <a:r>
              <a:rPr lang="en-US" dirty="0" smtClean="0"/>
              <a:t>No original sin: man is born morally neutral, and </a:t>
            </a:r>
            <a:r>
              <a:rPr lang="en-US" dirty="0"/>
              <a:t>e</a:t>
            </a:r>
            <a:r>
              <a:rPr lang="en-US" dirty="0" smtClean="0"/>
              <a:t>veryone is condemned only for his own sin.</a:t>
            </a:r>
          </a:p>
          <a:p>
            <a:r>
              <a:rPr lang="en-US" dirty="0" smtClean="0"/>
              <a:t>Because of the principle of contrary choice, man’s future free choices cannot be foreknown by God.</a:t>
            </a:r>
          </a:p>
          <a:p>
            <a:r>
              <a:rPr lang="en-US" dirty="0" smtClean="0"/>
              <a:t>The principle of contrary choice applies to God; therefore God is morally changeable.</a:t>
            </a:r>
          </a:p>
          <a:p>
            <a:r>
              <a:rPr lang="en-US" dirty="0" smtClean="0"/>
              <a:t>The principle of contrary choice entails that God’s power is finite.</a:t>
            </a:r>
          </a:p>
          <a:p>
            <a:r>
              <a:rPr lang="en-US" dirty="0" smtClean="0"/>
              <a:t>As Adam’s sin is not imputed to his posterity, so Christ’s righteousness is not imputed to believers.</a:t>
            </a:r>
          </a:p>
          <a:p>
            <a:r>
              <a:rPr lang="en-US" dirty="0" smtClean="0"/>
              <a:t>God does not require propitiation; He forgives freely.</a:t>
            </a:r>
          </a:p>
          <a:p>
            <a:r>
              <a:rPr lang="en-US" dirty="0" smtClean="0"/>
              <a:t>Man is saved by moral self-reformation.</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198358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 Government Theology in a nutshell</a:t>
            </a:r>
            <a:endParaRPr lang="en-US" dirty="0"/>
          </a:p>
        </p:txBody>
      </p:sp>
      <p:sp>
        <p:nvSpPr>
          <p:cNvPr id="3" name="Content Placeholder 2"/>
          <p:cNvSpPr>
            <a:spLocks noGrp="1"/>
          </p:cNvSpPr>
          <p:nvPr>
            <p:ph sz="quarter" idx="1"/>
          </p:nvPr>
        </p:nvSpPr>
        <p:spPr>
          <a:xfrm>
            <a:off x="457200" y="2743200"/>
            <a:ext cx="7467600" cy="3730752"/>
          </a:xfrm>
        </p:spPr>
        <p:txBody>
          <a:bodyPr/>
          <a:lstStyle/>
          <a:p>
            <a:r>
              <a:rPr lang="en-US" dirty="0"/>
              <a:t>Freedom entails the power of contrary choice, and God and man are both </a:t>
            </a:r>
            <a:r>
              <a:rPr lang="en-US" dirty="0" smtClean="0"/>
              <a:t>free.</a:t>
            </a:r>
            <a:endParaRPr lang="en-US" dirty="0"/>
          </a:p>
          <a:p>
            <a:r>
              <a:rPr lang="en-US" dirty="0" smtClean="0"/>
              <a:t>God </a:t>
            </a:r>
            <a:r>
              <a:rPr lang="en-US" dirty="0"/>
              <a:t>is finite, imperfect, and changeable in his knowledge, character, and power, and He </a:t>
            </a:r>
            <a:r>
              <a:rPr lang="en-US" dirty="0" smtClean="0"/>
              <a:t>does not </a:t>
            </a:r>
            <a:r>
              <a:rPr lang="en-US" dirty="0"/>
              <a:t>require vengeance for sin</a:t>
            </a:r>
            <a:r>
              <a:rPr lang="en-US" dirty="0" smtClean="0"/>
              <a:t>.</a:t>
            </a:r>
          </a:p>
          <a:p>
            <a:r>
              <a:rPr lang="en-US" dirty="0"/>
              <a:t>Man is perfectly free, his freedom implies that he cannot have inherited either sin or a </a:t>
            </a:r>
            <a:r>
              <a:rPr lang="en-US" dirty="0" smtClean="0"/>
              <a:t>morally corrupt </a:t>
            </a:r>
            <a:r>
              <a:rPr lang="en-US" dirty="0"/>
              <a:t>nature from Adam, and it necessarily limits God’s knowledge, will, and power</a:t>
            </a:r>
            <a:r>
              <a:rPr lang="en-US" dirty="0" smtClean="0"/>
              <a:t>.</a:t>
            </a:r>
          </a:p>
          <a:p>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55026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gospel according to MGT</a:t>
            </a:r>
            <a:endParaRPr lang="en-US" dirty="0"/>
          </a:p>
        </p:txBody>
      </p:sp>
      <p:sp>
        <p:nvSpPr>
          <p:cNvPr id="3" name="Content Placeholder 2"/>
          <p:cNvSpPr>
            <a:spLocks noGrp="1"/>
          </p:cNvSpPr>
          <p:nvPr>
            <p:ph sz="quarter" idx="1"/>
          </p:nvPr>
        </p:nvSpPr>
        <p:spPr>
          <a:xfrm>
            <a:off x="457200" y="2743200"/>
            <a:ext cx="7467600" cy="3730752"/>
          </a:xfrm>
        </p:spPr>
        <p:txBody>
          <a:bodyPr/>
          <a:lstStyle/>
          <a:p>
            <a:pPr marL="0" indent="0">
              <a:buNone/>
            </a:pPr>
            <a:r>
              <a:rPr lang="en-US" dirty="0"/>
              <a:t>The gospel is that “the atoning death of Christ,” as Olson deigns to call it—nay, even </a:t>
            </a:r>
            <a:r>
              <a:rPr lang="en-US" dirty="0" smtClean="0"/>
              <a:t>Christ Himself</a:t>
            </a:r>
            <a:r>
              <a:rPr lang="en-US" dirty="0"/>
              <a:t>—“is the occasion, not cause, of the salvation offered to all men</a:t>
            </a:r>
            <a:r>
              <a:rPr lang="en-US" dirty="0" smtClean="0"/>
              <a:t>.” </a:t>
            </a:r>
            <a:r>
              <a:rPr lang="en-US" dirty="0"/>
              <a:t>The “</a:t>
            </a:r>
            <a:r>
              <a:rPr lang="en-US" dirty="0" smtClean="0"/>
              <a:t>consequences of </a:t>
            </a:r>
            <a:r>
              <a:rPr lang="en-US" dirty="0"/>
              <a:t>right and wrong moral action” in MGT “. . . are based </a:t>
            </a:r>
            <a:r>
              <a:rPr lang="en-US" i="1" dirty="0"/>
              <a:t>solely upon personal merit or </a:t>
            </a:r>
            <a:r>
              <a:rPr lang="en-US" i="1" dirty="0" smtClean="0"/>
              <a:t>demerit </a:t>
            </a:r>
            <a:r>
              <a:rPr lang="en-US" dirty="0" smtClean="0"/>
              <a:t>as </a:t>
            </a:r>
            <a:r>
              <a:rPr lang="en-US" dirty="0"/>
              <a:t>known only to God” and “are and will be in exact accord or in proportion to merit </a:t>
            </a:r>
            <a:r>
              <a:rPr lang="en-US" dirty="0" smtClean="0"/>
              <a:t>and demerit</a:t>
            </a:r>
            <a:r>
              <a:rPr lang="en-US" dirty="0"/>
              <a:t>.”</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16936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freedom and sin in Scripture</a:t>
            </a:r>
            <a:endParaRPr lang="en-US" dirty="0"/>
          </a:p>
        </p:txBody>
      </p:sp>
      <p:sp>
        <p:nvSpPr>
          <p:cNvPr id="3" name="Content Placeholder 2"/>
          <p:cNvSpPr>
            <a:spLocks noGrp="1"/>
          </p:cNvSpPr>
          <p:nvPr>
            <p:ph sz="quarter" idx="1"/>
          </p:nvPr>
        </p:nvSpPr>
        <p:spPr/>
        <p:txBody>
          <a:bodyPr>
            <a:normAutofit/>
          </a:bodyPr>
          <a:lstStyle/>
          <a:p>
            <a:pPr marL="0" indent="0">
              <a:buNone/>
            </a:pPr>
            <a:r>
              <a:rPr lang="en-US" dirty="0"/>
              <a:t>Scripture knows nothing of freedom as the “power of contrary choice.” Such a view is rooted </a:t>
            </a:r>
            <a:r>
              <a:rPr lang="en-US" dirty="0" smtClean="0"/>
              <a:t>in an </a:t>
            </a:r>
            <a:r>
              <a:rPr lang="en-US" dirty="0"/>
              <a:t>autonomous notion of man. Rather, Scripture contrasts freedom with bondage to sin. </a:t>
            </a:r>
            <a:r>
              <a:rPr lang="en-US" dirty="0" smtClean="0"/>
              <a:t>Real freedom </a:t>
            </a:r>
            <a:r>
              <a:rPr lang="en-US" dirty="0"/>
              <a:t>is not autonomy but deliverance </a:t>
            </a:r>
            <a:r>
              <a:rPr lang="en-US" i="1" dirty="0"/>
              <a:t>from </a:t>
            </a:r>
            <a:r>
              <a:rPr lang="en-US" dirty="0"/>
              <a:t>the slavery to sin in which all men are born, </a:t>
            </a:r>
            <a:r>
              <a:rPr lang="en-US" i="1" dirty="0"/>
              <a:t>into </a:t>
            </a:r>
            <a:r>
              <a:rPr lang="en-US" dirty="0" smtClean="0"/>
              <a:t>the glorious </a:t>
            </a:r>
            <a:r>
              <a:rPr lang="en-US" dirty="0"/>
              <a:t>freedom of the children of God: “But thanks be to God that though you </a:t>
            </a:r>
            <a:r>
              <a:rPr lang="en-US" i="1" dirty="0"/>
              <a:t>were </a:t>
            </a:r>
            <a:r>
              <a:rPr lang="en-US" dirty="0"/>
              <a:t>slaves of </a:t>
            </a:r>
            <a:r>
              <a:rPr lang="en-US" dirty="0" smtClean="0"/>
              <a:t>sin, you </a:t>
            </a:r>
            <a:r>
              <a:rPr lang="en-US" dirty="0"/>
              <a:t>became obedient from the heart to that form of teaching to which you were committed, </a:t>
            </a:r>
            <a:r>
              <a:rPr lang="en-US" dirty="0" smtClean="0"/>
              <a:t>and having </a:t>
            </a:r>
            <a:r>
              <a:rPr lang="en-US" dirty="0"/>
              <a:t>been freed from sin, you became slaves of righteousness” (Romans </a:t>
            </a:r>
            <a:r>
              <a:rPr lang="en-US" dirty="0" smtClean="0"/>
              <a:t>6:17-18)</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139228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Divine knowledge, holiness, and justice in Scripture</a:t>
            </a:r>
            <a:endParaRPr lang="en-US" dirty="0"/>
          </a:p>
        </p:txBody>
      </p:sp>
      <p:sp>
        <p:nvSpPr>
          <p:cNvPr id="3" name="Content Placeholder 2"/>
          <p:cNvSpPr>
            <a:spLocks noGrp="1"/>
          </p:cNvSpPr>
          <p:nvPr>
            <p:ph sz="quarter" idx="1"/>
          </p:nvPr>
        </p:nvSpPr>
        <p:spPr/>
        <p:txBody>
          <a:bodyPr>
            <a:normAutofit fontScale="85000" lnSpcReduction="10000"/>
          </a:bodyPr>
          <a:lstStyle/>
          <a:p>
            <a:pPr marL="0" indent="0">
              <a:buNone/>
            </a:pPr>
            <a:r>
              <a:rPr lang="en-US" dirty="0" smtClean="0"/>
              <a:t>Far </a:t>
            </a:r>
            <a:r>
              <a:rPr lang="en-US" dirty="0"/>
              <a:t>from divine freedom’s being the “power of contrary choice,” God’s freedom is </a:t>
            </a:r>
            <a:r>
              <a:rPr lang="en-US" dirty="0" smtClean="0"/>
              <a:t>precisely that </a:t>
            </a:r>
            <a:r>
              <a:rPr lang="en-US" dirty="0"/>
              <a:t>He never will or even can do anything contrary to His holy and good nature. “Thou </a:t>
            </a:r>
            <a:r>
              <a:rPr lang="en-US" i="1" dirty="0"/>
              <a:t>art good </a:t>
            </a:r>
            <a:r>
              <a:rPr lang="en-US" dirty="0" smtClean="0"/>
              <a:t>and </a:t>
            </a:r>
            <a:r>
              <a:rPr lang="en-US" i="1" dirty="0" err="1" smtClean="0"/>
              <a:t>doest</a:t>
            </a:r>
            <a:r>
              <a:rPr lang="en-US" i="1" dirty="0" smtClean="0"/>
              <a:t> </a:t>
            </a:r>
            <a:r>
              <a:rPr lang="en-US" i="1" dirty="0"/>
              <a:t>good</a:t>
            </a:r>
            <a:r>
              <a:rPr lang="en-US" dirty="0"/>
              <a:t>” (Psalm 119:68).37 That is why God “cannot lie” (Titus 1:2); why we know that </a:t>
            </a:r>
            <a:r>
              <a:rPr lang="en-US" dirty="0" smtClean="0"/>
              <a:t>His promise </a:t>
            </a:r>
            <a:r>
              <a:rPr lang="en-US" dirty="0"/>
              <a:t>and His purpose are “unchangeable” and therefore that “it is </a:t>
            </a:r>
            <a:r>
              <a:rPr lang="en-US" i="1" dirty="0"/>
              <a:t>impossible </a:t>
            </a:r>
            <a:r>
              <a:rPr lang="en-US" dirty="0"/>
              <a:t>for God to lie</a:t>
            </a:r>
            <a:r>
              <a:rPr lang="en-US" dirty="0" smtClean="0"/>
              <a:t>” (</a:t>
            </a:r>
            <a:r>
              <a:rPr lang="en-US" dirty="0"/>
              <a:t>Hebrews 6:17-18, emphasis added); why God could rest His assurance to Israel on His </a:t>
            </a:r>
            <a:r>
              <a:rPr lang="en-US" dirty="0" smtClean="0"/>
              <a:t>own immutability </a:t>
            </a:r>
            <a:r>
              <a:rPr lang="en-US" dirty="0"/>
              <a:t>when He said, “For I, the LORD, do not change; therefore you, O sons of Jacob, are </a:t>
            </a:r>
            <a:r>
              <a:rPr lang="en-US" dirty="0" smtClean="0"/>
              <a:t>not consumed</a:t>
            </a:r>
            <a:r>
              <a:rPr lang="en-US" dirty="0"/>
              <a:t>” (Malachi 3:6); why we can be comforted to know that “If we are faithless, He </a:t>
            </a:r>
            <a:r>
              <a:rPr lang="en-US" dirty="0" smtClean="0"/>
              <a:t>remains faithful</a:t>
            </a:r>
            <a:r>
              <a:rPr lang="en-US" dirty="0"/>
              <a:t>; for He cannot deny Himself” (2 Timothy 2:13). After all, “God is not a man, that He </a:t>
            </a:r>
            <a:r>
              <a:rPr lang="en-US" dirty="0" smtClean="0"/>
              <a:t>should lie</a:t>
            </a:r>
            <a:r>
              <a:rPr lang="en-US" dirty="0"/>
              <a:t>, nor a son of man, that He should repent; has He said, and will He not do it? Or has He </a:t>
            </a:r>
            <a:r>
              <a:rPr lang="en-US" dirty="0" smtClean="0"/>
              <a:t>spoken, and </a:t>
            </a:r>
            <a:r>
              <a:rPr lang="en-US" dirty="0"/>
              <a:t>will He not make it good?” (Numbers 23:19).</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350624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6143</TotalTime>
  <Words>3731</Words>
  <Application>Microsoft Macintosh PowerPoint</Application>
  <PresentationFormat>On-screen Show (4:3)</PresentationFormat>
  <Paragraphs>130</Paragraphs>
  <Slides>31</Slides>
  <Notes>0</Notes>
  <HiddenSlides>0</HiddenSlides>
  <MMClips>0</MMClips>
  <ScaleCrop>false</ScaleCrop>
  <HeadingPairs>
    <vt:vector size="4" baseType="variant">
      <vt:variant>
        <vt:lpstr>Design Template</vt:lpstr>
      </vt:variant>
      <vt:variant>
        <vt:i4>1</vt:i4>
      </vt:variant>
      <vt:variant>
        <vt:lpstr>Slide Titles</vt:lpstr>
      </vt:variant>
      <vt:variant>
        <vt:i4>31</vt:i4>
      </vt:variant>
    </vt:vector>
  </HeadingPairs>
  <TitlesOfParts>
    <vt:vector size="32" baseType="lpstr">
      <vt:lpstr>Oriel</vt:lpstr>
      <vt:lpstr>Witnessing for Christ in a Religiously Pluralistic World: Confronting Cults and False Religions  with E. Calvin Beisner</vt:lpstr>
      <vt:lpstr>Introduction</vt:lpstr>
      <vt:lpstr>The rise of Moral Government Theology</vt:lpstr>
      <vt:lpstr>MGT and Open Theism</vt:lpstr>
      <vt:lpstr>Root &amp; Branches: The Main Ideas of MGT</vt:lpstr>
      <vt:lpstr>Moral Government Theology in a nutshell</vt:lpstr>
      <vt:lpstr>The gospel according to MGT</vt:lpstr>
      <vt:lpstr>Human freedom and sin in Scripture</vt:lpstr>
      <vt:lpstr>Divine knowledge, holiness, and justice in Scripture</vt:lpstr>
      <vt:lpstr>The gospel of redemption and justification</vt:lpstr>
      <vt:lpstr>Minor aberration or departure from the faith once delivered?</vt:lpstr>
      <vt:lpstr>Summary of Part 1</vt:lpstr>
      <vt:lpstr>The Heresy of Moral Government Theology</vt:lpstr>
      <vt:lpstr>Moral Government Theology’s distinctive doctrines contrasted with Scripture and historic Protestant creeds</vt:lpstr>
      <vt:lpstr>God’s foreknowledge</vt:lpstr>
      <vt:lpstr>God’s moral character</vt:lpstr>
      <vt:lpstr>Human sin</vt:lpstr>
      <vt:lpstr>The atonement</vt:lpstr>
      <vt:lpstr>Justification</vt:lpstr>
      <vt:lpstr>Biblical doctrine in contrast with MGT</vt:lpstr>
      <vt:lpstr>Biblical doctrine of God’s foreknowledge</vt:lpstr>
      <vt:lpstr>Biblical doctrine of God’s moral character</vt:lpstr>
      <vt:lpstr>Biblical doctrine of sin</vt:lpstr>
      <vt:lpstr>Biblical doctrine of atonement—Part 1</vt:lpstr>
      <vt:lpstr>Biblical doctrine of atonement—Part 2</vt:lpstr>
      <vt:lpstr>Biblical doctrine of justification</vt:lpstr>
      <vt:lpstr>Biblical doctrine reflected in Protestant creeds confessions</vt:lpstr>
      <vt:lpstr>Wesley on original sin—Part 1</vt:lpstr>
      <vt:lpstr>Wesley on original sin—Part 2</vt:lpstr>
      <vt:lpstr>Conclusion</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Witnessing for Christ in a Religiously Pluralistic World: Confronting Cults and False Religions  with E. Calvin Beisner</dc:title>
  <dc:creator>E. Calvin Beisner</dc:creator>
  <cp:lastModifiedBy>Tom Mangham</cp:lastModifiedBy>
  <cp:revision>254</cp:revision>
  <dcterms:created xsi:type="dcterms:W3CDTF">2014-03-03T20:05:47Z</dcterms:created>
  <dcterms:modified xsi:type="dcterms:W3CDTF">2014-03-03T20:05:59Z</dcterms:modified>
</cp:coreProperties>
</file>