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s/slide20.xml" ContentType="application/vnd.openxmlformats-officedocument.presentationml.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68" r:id="rId1"/>
  </p:sldMasterIdLst>
  <p:sldIdLst>
    <p:sldId id="256" r:id="rId2"/>
    <p:sldId id="304" r:id="rId3"/>
    <p:sldId id="323" r:id="rId4"/>
    <p:sldId id="324" r:id="rId5"/>
    <p:sldId id="281" r:id="rId6"/>
    <p:sldId id="280" r:id="rId7"/>
    <p:sldId id="282" r:id="rId8"/>
    <p:sldId id="301" r:id="rId9"/>
    <p:sldId id="289" r:id="rId10"/>
    <p:sldId id="290" r:id="rId11"/>
    <p:sldId id="291" r:id="rId12"/>
    <p:sldId id="292" r:id="rId13"/>
    <p:sldId id="287" r:id="rId14"/>
    <p:sldId id="307" r:id="rId15"/>
    <p:sldId id="308" r:id="rId16"/>
    <p:sldId id="309" r:id="rId17"/>
    <p:sldId id="310" r:id="rId18"/>
    <p:sldId id="311" r:id="rId19"/>
    <p:sldId id="312" r:id="rId20"/>
    <p:sldId id="313" r:id="rId21"/>
    <p:sldId id="314" r:id="rId22"/>
    <p:sldId id="315" r:id="rId23"/>
    <p:sldId id="32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92" d="100"/>
          <a:sy n="92" d="100"/>
        </p:scale>
        <p:origin x="-81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304F30C-E849-45C3-9B99-7EB88F252196}" type="datetimeFigureOut">
              <a:rPr lang="en-US" smtClean="0"/>
              <a:pPr/>
              <a:t>3/3/14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C3A816B-8994-4CD4-B558-876576A3E69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04F30C-E849-45C3-9B99-7EB88F252196}" type="datetimeFigureOut">
              <a:rPr lang="en-US" smtClean="0"/>
              <a:pPr/>
              <a:t>3/3/14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A816B-8994-4CD4-B558-876576A3E6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04F30C-E849-45C3-9B99-7EB88F252196}" type="datetimeFigureOut">
              <a:rPr lang="en-US" smtClean="0"/>
              <a:pPr/>
              <a:t>3/3/14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A816B-8994-4CD4-B558-876576A3E6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304F30C-E849-45C3-9B99-7EB88F252196}" type="datetimeFigureOut">
              <a:rPr lang="en-US" smtClean="0"/>
              <a:pPr/>
              <a:t>3/3/14</a:t>
            </a:fld>
            <a:endParaRPr lang="en-US"/>
          </a:p>
        </p:txBody>
      </p:sp>
      <p:sp>
        <p:nvSpPr>
          <p:cNvPr id="9" name="Slide Number Placeholder 8"/>
          <p:cNvSpPr>
            <a:spLocks noGrp="1"/>
          </p:cNvSpPr>
          <p:nvPr>
            <p:ph type="sldNum" sz="quarter" idx="15"/>
          </p:nvPr>
        </p:nvSpPr>
        <p:spPr/>
        <p:txBody>
          <a:bodyPr rtlCol="0"/>
          <a:lstStyle/>
          <a:p>
            <a:fld id="{FC3A816B-8994-4CD4-B558-876576A3E696}"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304F30C-E849-45C3-9B99-7EB88F252196}" type="datetimeFigureOut">
              <a:rPr lang="en-US" smtClean="0"/>
              <a:pPr/>
              <a:t>3/3/14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C3A816B-8994-4CD4-B558-876576A3E69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304F30C-E849-45C3-9B99-7EB88F252196}" type="datetimeFigureOut">
              <a:rPr lang="en-US" smtClean="0"/>
              <a:pPr/>
              <a:t>3/3/14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A816B-8994-4CD4-B558-876576A3E696}"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304F30C-E849-45C3-9B99-7EB88F252196}" type="datetimeFigureOut">
              <a:rPr lang="en-US" smtClean="0"/>
              <a:pPr/>
              <a:t>3/3/14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3A816B-8994-4CD4-B558-876576A3E696}"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304F30C-E849-45C3-9B99-7EB88F252196}" type="datetimeFigureOut">
              <a:rPr lang="en-US" smtClean="0"/>
              <a:pPr/>
              <a:t>3/3/14</a:t>
            </a:fld>
            <a:endParaRPr lang="en-US"/>
          </a:p>
        </p:txBody>
      </p:sp>
      <p:sp>
        <p:nvSpPr>
          <p:cNvPr id="7" name="Slide Number Placeholder 6"/>
          <p:cNvSpPr>
            <a:spLocks noGrp="1"/>
          </p:cNvSpPr>
          <p:nvPr>
            <p:ph type="sldNum" sz="quarter" idx="11"/>
          </p:nvPr>
        </p:nvSpPr>
        <p:spPr/>
        <p:txBody>
          <a:bodyPr rtlCol="0"/>
          <a:lstStyle/>
          <a:p>
            <a:fld id="{FC3A816B-8994-4CD4-B558-876576A3E696}"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4F30C-E849-45C3-9B99-7EB88F252196}" type="datetimeFigureOut">
              <a:rPr lang="en-US" smtClean="0"/>
              <a:pPr/>
              <a:t>3/3/14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A816B-8994-4CD4-B558-876576A3E6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304F30C-E849-45C3-9B99-7EB88F252196}" type="datetimeFigureOut">
              <a:rPr lang="en-US" smtClean="0"/>
              <a:pPr/>
              <a:t>3/3/14</a:t>
            </a:fld>
            <a:endParaRPr lang="en-US"/>
          </a:p>
        </p:txBody>
      </p:sp>
      <p:sp>
        <p:nvSpPr>
          <p:cNvPr id="22" name="Slide Number Placeholder 21"/>
          <p:cNvSpPr>
            <a:spLocks noGrp="1"/>
          </p:cNvSpPr>
          <p:nvPr>
            <p:ph type="sldNum" sz="quarter" idx="15"/>
          </p:nvPr>
        </p:nvSpPr>
        <p:spPr/>
        <p:txBody>
          <a:bodyPr rtlCol="0"/>
          <a:lstStyle/>
          <a:p>
            <a:fld id="{FC3A816B-8994-4CD4-B558-876576A3E696}"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304F30C-E849-45C3-9B99-7EB88F252196}" type="datetimeFigureOut">
              <a:rPr lang="en-US" smtClean="0"/>
              <a:pPr/>
              <a:t>3/3/14</a:t>
            </a:fld>
            <a:endParaRPr lang="en-US"/>
          </a:p>
        </p:txBody>
      </p:sp>
      <p:sp>
        <p:nvSpPr>
          <p:cNvPr id="18" name="Slide Number Placeholder 17"/>
          <p:cNvSpPr>
            <a:spLocks noGrp="1"/>
          </p:cNvSpPr>
          <p:nvPr>
            <p:ph type="sldNum" sz="quarter" idx="11"/>
          </p:nvPr>
        </p:nvSpPr>
        <p:spPr/>
        <p:txBody>
          <a:bodyPr rtlCol="0"/>
          <a:lstStyle/>
          <a:p>
            <a:fld id="{FC3A816B-8994-4CD4-B558-876576A3E696}"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304F30C-E849-45C3-9B99-7EB88F252196}" type="datetimeFigureOut">
              <a:rPr lang="en-US" smtClean="0"/>
              <a:pPr/>
              <a:t>3/3/14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C3A816B-8994-4CD4-B558-876576A3E6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382000" cy="3276600"/>
          </a:xfrm>
        </p:spPr>
        <p:txBody>
          <a:bodyPr>
            <a:normAutofit/>
          </a:bodyPr>
          <a:lstStyle/>
          <a:p>
            <a:pPr algn="r"/>
            <a:r>
              <a:rPr lang="en-US" dirty="0"/>
              <a:t>Witnessing for Christ in a Religiously Pluralistic World:</a:t>
            </a:r>
            <a:br>
              <a:rPr lang="en-US" dirty="0"/>
            </a:br>
            <a:r>
              <a:rPr lang="en-US" dirty="0"/>
              <a:t>Confronting Cults and False Religions</a:t>
            </a:r>
            <a:br>
              <a:rPr lang="en-US" dirty="0"/>
            </a:br>
            <a:r>
              <a:rPr lang="en-US" dirty="0"/>
              <a:t/>
            </a:r>
            <a:br>
              <a:rPr lang="en-US" dirty="0"/>
            </a:br>
            <a:r>
              <a:rPr lang="en-US" dirty="0"/>
              <a:t>with E. Calvin </a:t>
            </a:r>
            <a:r>
              <a:rPr lang="en-US" dirty="0" err="1"/>
              <a:t>Beisner</a:t>
            </a:r>
            <a:endParaRPr lang="en-US" spc="-100" dirty="0"/>
          </a:p>
        </p:txBody>
      </p:sp>
      <p:sp>
        <p:nvSpPr>
          <p:cNvPr id="3" name="Subtitle 2"/>
          <p:cNvSpPr>
            <a:spLocks noGrp="1"/>
          </p:cNvSpPr>
          <p:nvPr>
            <p:ph type="subTitle" idx="1"/>
          </p:nvPr>
        </p:nvSpPr>
        <p:spPr>
          <a:xfrm>
            <a:off x="533400" y="5486400"/>
            <a:ext cx="7854696" cy="990600"/>
          </a:xfrm>
        </p:spPr>
        <p:txBody>
          <a:bodyPr>
            <a:normAutofit fontScale="85000" lnSpcReduction="10000"/>
          </a:bodyPr>
          <a:lstStyle/>
          <a:p>
            <a:r>
              <a:rPr lang="en-US" sz="2000" smtClean="0"/>
              <a:t>Unit</a:t>
            </a:r>
            <a:r>
              <a:rPr lang="en-US" sz="2000" smtClean="0"/>
              <a:t> 4: </a:t>
            </a:r>
            <a:r>
              <a:rPr lang="en-US" sz="2000" dirty="0"/>
              <a:t>Godly Dominion vs. </a:t>
            </a:r>
            <a:r>
              <a:rPr lang="en-US" sz="2000" dirty="0" smtClean="0"/>
              <a:t>Religious Environmentalism</a:t>
            </a:r>
            <a:r>
              <a:rPr lang="en-US" sz="2000" dirty="0"/>
              <a:t>:</a:t>
            </a:r>
          </a:p>
          <a:p>
            <a:r>
              <a:rPr lang="en-US" sz="2000" dirty="0"/>
              <a:t>Reducing Poverty, Restoring Liberty, and Renewing Human Dignity</a:t>
            </a:r>
          </a:p>
          <a:p>
            <a:r>
              <a:rPr lang="en-US" sz="2000" dirty="0" smtClean="0"/>
              <a:t>by </a:t>
            </a:r>
            <a:r>
              <a:rPr lang="en-US" sz="2000" dirty="0"/>
              <a:t>Reclaiming the Blessings of Genesis 1:28</a:t>
            </a:r>
            <a:endParaRPr lang="en-US"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500" b="1" dirty="0" smtClean="0"/>
              <a:t>Genesis 1:28: The Mission of Man</a:t>
            </a:r>
            <a:endParaRPr lang="en-US" sz="4500" b="1" dirty="0"/>
          </a:p>
        </p:txBody>
      </p:sp>
      <p:sp>
        <p:nvSpPr>
          <p:cNvPr id="3" name="Content Placeholder 2"/>
          <p:cNvSpPr>
            <a:spLocks noGrp="1"/>
          </p:cNvSpPr>
          <p:nvPr>
            <p:ph sz="quarter" idx="1"/>
          </p:nvPr>
        </p:nvSpPr>
        <p:spPr>
          <a:xfrm>
            <a:off x="457200" y="2209800"/>
            <a:ext cx="8229600" cy="4038600"/>
          </a:xfrm>
        </p:spPr>
        <p:txBody>
          <a:bodyPr>
            <a:normAutofit/>
          </a:bodyPr>
          <a:lstStyle/>
          <a:p>
            <a:pPr indent="0">
              <a:buNone/>
            </a:pPr>
            <a:r>
              <a:rPr lang="en-US" dirty="0" smtClean="0"/>
              <a:t>“God blessed them. And God said to them, ‘Be fruitful and multiply and fill the earth and subdue it and have dominion over the fish of the sea and over the birds of the heavens and over every living thing that moves on the earth.’”</a:t>
            </a:r>
          </a:p>
          <a:p>
            <a:pPr indent="0">
              <a:buNone/>
            </a:pPr>
            <a:r>
              <a:rPr lang="en-US" dirty="0" smtClean="0"/>
              <a:t>God’s mission for man, male and female, is twofold:</a:t>
            </a:r>
          </a:p>
          <a:p>
            <a:pPr indent="0"/>
            <a:r>
              <a:rPr lang="en-US" dirty="0" smtClean="0"/>
              <a:t> to multiply and fill the Earth; and, filling it,</a:t>
            </a:r>
          </a:p>
          <a:p>
            <a:pPr indent="0"/>
            <a:r>
              <a:rPr lang="en-US" dirty="0" smtClean="0"/>
              <a:t> to subdue and rule it.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295400"/>
          </a:xfrm>
        </p:spPr>
        <p:txBody>
          <a:bodyPr>
            <a:noAutofit/>
          </a:bodyPr>
          <a:lstStyle/>
          <a:p>
            <a:pPr algn="ctr"/>
            <a:r>
              <a:rPr lang="en-US" sz="4500" b="1" dirty="0" smtClean="0"/>
              <a:t>Environmentalism’s</a:t>
            </a:r>
            <a:br>
              <a:rPr lang="en-US" sz="4500" b="1" dirty="0" smtClean="0"/>
            </a:br>
            <a:r>
              <a:rPr lang="en-US" sz="4500" b="1" dirty="0" smtClean="0"/>
              <a:t>Attack on Genesis 1:28</a:t>
            </a:r>
            <a:endParaRPr lang="en-US" sz="4500" b="1" dirty="0"/>
          </a:p>
        </p:txBody>
      </p:sp>
      <p:sp>
        <p:nvSpPr>
          <p:cNvPr id="3" name="Content Placeholder 2"/>
          <p:cNvSpPr>
            <a:spLocks noGrp="1"/>
          </p:cNvSpPr>
          <p:nvPr>
            <p:ph sz="quarter" idx="1"/>
          </p:nvPr>
        </p:nvSpPr>
        <p:spPr>
          <a:xfrm>
            <a:off x="457200" y="3124200"/>
            <a:ext cx="8229600" cy="3200400"/>
          </a:xfrm>
        </p:spPr>
        <p:txBody>
          <a:bodyPr/>
          <a:lstStyle/>
          <a:p>
            <a:pPr indent="0">
              <a:buNone/>
            </a:pPr>
            <a:r>
              <a:rPr lang="en-US" dirty="0" smtClean="0"/>
              <a:t>Human multiplication and human rule over the Earth are the nemeses of environmentalism.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371600"/>
          </a:xfrm>
        </p:spPr>
        <p:txBody>
          <a:bodyPr>
            <a:noAutofit/>
          </a:bodyPr>
          <a:lstStyle/>
          <a:p>
            <a:pPr algn="ctr"/>
            <a:r>
              <a:rPr lang="en-US" sz="4500" b="1" dirty="0" smtClean="0"/>
              <a:t>How the Creation Care Movement</a:t>
            </a:r>
            <a:br>
              <a:rPr lang="en-US" sz="4500" b="1" dirty="0" smtClean="0"/>
            </a:br>
            <a:r>
              <a:rPr lang="en-US" sz="4500" b="1" dirty="0" smtClean="0"/>
              <a:t>Undermines Genesis 1:28</a:t>
            </a:r>
            <a:endParaRPr lang="en-US" sz="4500" b="1" dirty="0"/>
          </a:p>
        </p:txBody>
      </p:sp>
      <p:sp>
        <p:nvSpPr>
          <p:cNvPr id="3" name="Content Placeholder 2"/>
          <p:cNvSpPr>
            <a:spLocks noGrp="1"/>
          </p:cNvSpPr>
          <p:nvPr>
            <p:ph sz="quarter" idx="1"/>
          </p:nvPr>
        </p:nvSpPr>
        <p:spPr>
          <a:xfrm>
            <a:off x="457200" y="2895600"/>
            <a:ext cx="8229600" cy="3429000"/>
          </a:xfrm>
        </p:spPr>
        <p:txBody>
          <a:bodyPr/>
          <a:lstStyle/>
          <a:p>
            <a:pPr indent="0">
              <a:buNone/>
            </a:pPr>
            <a:r>
              <a:rPr lang="en-US" dirty="0" smtClean="0"/>
              <a:t>The undermining happens in two stages:</a:t>
            </a:r>
          </a:p>
          <a:p>
            <a:pPr marL="788670" indent="-514350">
              <a:buFont typeface="+mj-lt"/>
              <a:buAutoNum type="arabicPeriod"/>
            </a:pPr>
            <a:r>
              <a:rPr lang="en-US" dirty="0" smtClean="0"/>
              <a:t>Wrongly interpreting Genesis 2:15</a:t>
            </a:r>
          </a:p>
          <a:p>
            <a:pPr marL="788670" indent="-514350">
              <a:buFont typeface="+mj-lt"/>
              <a:buAutoNum type="arabicPeriod"/>
            </a:pPr>
            <a:r>
              <a:rPr lang="en-US" dirty="0" smtClean="0"/>
              <a:t>Wrongly interpreting Genesis 1:28 in light of the mistaken interpretation of Genesis 2:15.</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3886200"/>
          </a:xfrm>
        </p:spPr>
        <p:txBody>
          <a:bodyPr>
            <a:noAutofit/>
          </a:bodyPr>
          <a:lstStyle/>
          <a:p>
            <a:pPr algn="ctr"/>
            <a:r>
              <a:rPr lang="en-US" sz="4500" b="1" dirty="0" smtClean="0"/>
              <a:t>From Darwinism</a:t>
            </a:r>
            <a:br>
              <a:rPr lang="en-US" sz="4500" b="1" dirty="0" smtClean="0"/>
            </a:br>
            <a:r>
              <a:rPr lang="en-US" sz="4500" b="1" dirty="0" smtClean="0"/>
              <a:t>to Environmentalism:</a:t>
            </a:r>
            <a:br>
              <a:rPr lang="en-US" sz="4500" b="1" dirty="0" smtClean="0"/>
            </a:br>
            <a:r>
              <a:rPr lang="en-US" sz="4500" b="1" dirty="0" smtClean="0"/>
              <a:t/>
            </a:r>
            <a:br>
              <a:rPr lang="en-US" sz="4500" b="1" dirty="0" smtClean="0"/>
            </a:br>
            <a:r>
              <a:rPr lang="en-US" sz="4500" b="1" dirty="0" smtClean="0"/>
              <a:t>Attacking the Dignity of Man</a:t>
            </a:r>
            <a:br>
              <a:rPr lang="en-US" sz="4500" b="1" dirty="0" smtClean="0"/>
            </a:br>
            <a:r>
              <a:rPr lang="en-US" sz="4500" b="1" dirty="0" smtClean="0"/>
              <a:t>in Two Stages</a:t>
            </a:r>
            <a:endParaRPr lang="en-US" sz="45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t>3 Key Books that</a:t>
            </a:r>
            <a:br>
              <a:rPr lang="en-US" sz="4000" b="1" dirty="0" smtClean="0"/>
            </a:br>
            <a:r>
              <a:rPr lang="en-US" sz="4000" b="1" dirty="0" smtClean="0"/>
              <a:t>Unveil the Long War on God’s Image</a:t>
            </a:r>
            <a:endParaRPr lang="en-US" sz="4000" b="1" dirty="0"/>
          </a:p>
        </p:txBody>
      </p:sp>
      <p:pic>
        <p:nvPicPr>
          <p:cNvPr id="1026" name="Picture 2" descr="http://www.thenewatlantis.com/imgLib/20120110_Zubrinbookcover250w.jpg"/>
          <p:cNvPicPr>
            <a:picLocks noChangeAspect="1" noChangeArrowheads="1"/>
          </p:cNvPicPr>
          <p:nvPr/>
        </p:nvPicPr>
        <p:blipFill>
          <a:blip r:embed="rId2" cstate="print"/>
          <a:srcRect/>
          <a:stretch>
            <a:fillRect/>
          </a:stretch>
        </p:blipFill>
        <p:spPr bwMode="auto">
          <a:xfrm>
            <a:off x="457200" y="2590799"/>
            <a:ext cx="2362200" cy="3429001"/>
          </a:xfrm>
          <a:prstGeom prst="rect">
            <a:avLst/>
          </a:prstGeom>
          <a:noFill/>
        </p:spPr>
      </p:pic>
      <p:pic>
        <p:nvPicPr>
          <p:cNvPr id="1028" name="Picture 4" descr="http://bellarmineforum.org/wff/wp-content/uploads/2012/09/41FcLvkjL4L._SL500_AA300_.jpg"/>
          <p:cNvPicPr>
            <a:picLocks noChangeAspect="1" noChangeArrowheads="1"/>
          </p:cNvPicPr>
          <p:nvPr/>
        </p:nvPicPr>
        <p:blipFill>
          <a:blip r:embed="rId3" cstate="print"/>
          <a:srcRect/>
          <a:stretch>
            <a:fillRect/>
          </a:stretch>
        </p:blipFill>
        <p:spPr bwMode="auto">
          <a:xfrm>
            <a:off x="2743200" y="2590800"/>
            <a:ext cx="3429000" cy="3429000"/>
          </a:xfrm>
          <a:prstGeom prst="rect">
            <a:avLst/>
          </a:prstGeom>
          <a:noFill/>
        </p:spPr>
      </p:pic>
      <p:pic>
        <p:nvPicPr>
          <p:cNvPr id="1030" name="Picture 6" descr="http://www.bibliovault.org/thumbs/978-0-674-02423-6-frontcover.jpg"/>
          <p:cNvPicPr>
            <a:picLocks noChangeAspect="1" noChangeArrowheads="1"/>
          </p:cNvPicPr>
          <p:nvPr/>
        </p:nvPicPr>
        <p:blipFill>
          <a:blip r:embed="rId4" cstate="print"/>
          <a:srcRect/>
          <a:stretch>
            <a:fillRect/>
          </a:stretch>
        </p:blipFill>
        <p:spPr bwMode="auto">
          <a:xfrm>
            <a:off x="6096000" y="2590800"/>
            <a:ext cx="2266949" cy="342561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67512"/>
          </a:xfrm>
        </p:spPr>
        <p:txBody>
          <a:bodyPr>
            <a:normAutofit/>
          </a:bodyPr>
          <a:lstStyle/>
          <a:p>
            <a:pPr algn="ctr"/>
            <a:r>
              <a:rPr lang="en-US" b="1" dirty="0" smtClean="0"/>
              <a:t>1798—Thomas Robert Malthus</a:t>
            </a:r>
            <a:endParaRPr lang="en-US" b="1" dirty="0"/>
          </a:p>
        </p:txBody>
      </p:sp>
      <p:sp>
        <p:nvSpPr>
          <p:cNvPr id="3" name="Content Placeholder 2"/>
          <p:cNvSpPr>
            <a:spLocks noGrp="1"/>
          </p:cNvSpPr>
          <p:nvPr>
            <p:ph sz="quarter" idx="1"/>
          </p:nvPr>
        </p:nvSpPr>
        <p:spPr>
          <a:xfrm>
            <a:off x="457200" y="4572000"/>
            <a:ext cx="8229600" cy="1554163"/>
          </a:xfrm>
        </p:spPr>
        <p:txBody>
          <a:bodyPr>
            <a:normAutofit/>
          </a:bodyPr>
          <a:lstStyle/>
          <a:p>
            <a:pPr algn="ctr">
              <a:buNone/>
            </a:pPr>
            <a:r>
              <a:rPr lang="en-US" i="1" dirty="0"/>
              <a:t>An Essay on the Principle of </a:t>
            </a:r>
            <a:r>
              <a:rPr lang="en-US" i="1" dirty="0" smtClean="0"/>
              <a:t>Population</a:t>
            </a:r>
            <a:r>
              <a:rPr lang="en-US" dirty="0" smtClean="0"/>
              <a:t> incited </a:t>
            </a:r>
            <a:r>
              <a:rPr lang="en-US" dirty="0"/>
              <a:t>fear of overpopulation and depletion of resources, portraying man only as consumer, not producer.</a:t>
            </a:r>
          </a:p>
        </p:txBody>
      </p:sp>
      <p:pic>
        <p:nvPicPr>
          <p:cNvPr id="18434" name="Picture 2" descr="http://www.wikigallery.org/paintings/257501-258000/257726/painting1.jpg"/>
          <p:cNvPicPr>
            <a:picLocks noChangeAspect="1" noChangeArrowheads="1"/>
          </p:cNvPicPr>
          <p:nvPr/>
        </p:nvPicPr>
        <p:blipFill>
          <a:blip r:embed="rId2" cstate="print"/>
          <a:srcRect/>
          <a:stretch>
            <a:fillRect/>
          </a:stretch>
        </p:blipFill>
        <p:spPr bwMode="auto">
          <a:xfrm>
            <a:off x="1752600" y="1600200"/>
            <a:ext cx="1907771" cy="2743200"/>
          </a:xfrm>
          <a:prstGeom prst="rect">
            <a:avLst/>
          </a:prstGeom>
          <a:noFill/>
        </p:spPr>
      </p:pic>
      <p:pic>
        <p:nvPicPr>
          <p:cNvPr id="18436" name="Picture 4" descr="http://images.betterworldbooks.com/048/An-Essay-on-the-Principle-of-Population-Malthus-Thomas-9780486456089.jpg"/>
          <p:cNvPicPr>
            <a:picLocks noChangeAspect="1" noChangeArrowheads="1"/>
          </p:cNvPicPr>
          <p:nvPr/>
        </p:nvPicPr>
        <p:blipFill>
          <a:blip r:embed="rId3" cstate="print"/>
          <a:srcRect/>
          <a:stretch>
            <a:fillRect/>
          </a:stretch>
        </p:blipFill>
        <p:spPr bwMode="auto">
          <a:xfrm>
            <a:off x="5410200" y="1524000"/>
            <a:ext cx="1783271" cy="28194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19912"/>
          </a:xfrm>
        </p:spPr>
        <p:txBody>
          <a:bodyPr>
            <a:normAutofit/>
          </a:bodyPr>
          <a:lstStyle/>
          <a:p>
            <a:pPr algn="ctr"/>
            <a:r>
              <a:rPr lang="en-US" sz="4500" b="1" dirty="0" smtClean="0"/>
              <a:t>1859—Charles Darwin</a:t>
            </a:r>
            <a:endParaRPr lang="en-US" sz="4500" b="1" dirty="0"/>
          </a:p>
        </p:txBody>
      </p:sp>
      <p:sp>
        <p:nvSpPr>
          <p:cNvPr id="3" name="Content Placeholder 2"/>
          <p:cNvSpPr>
            <a:spLocks noGrp="1"/>
          </p:cNvSpPr>
          <p:nvPr>
            <p:ph sz="quarter" idx="1"/>
          </p:nvPr>
        </p:nvSpPr>
        <p:spPr>
          <a:xfrm>
            <a:off x="457200" y="4800600"/>
            <a:ext cx="8229600" cy="1554163"/>
          </a:xfrm>
        </p:spPr>
        <p:txBody>
          <a:bodyPr>
            <a:normAutofit fontScale="85000" lnSpcReduction="10000"/>
          </a:bodyPr>
          <a:lstStyle/>
          <a:p>
            <a:pPr algn="ctr">
              <a:buNone/>
            </a:pPr>
            <a:r>
              <a:rPr lang="en-US" i="1" dirty="0"/>
              <a:t>On the Origin of Species by Means of Natural Selection, or the Preservation of the </a:t>
            </a:r>
            <a:r>
              <a:rPr lang="en-US" i="1" dirty="0" err="1"/>
              <a:t>Favoured</a:t>
            </a:r>
            <a:r>
              <a:rPr lang="en-US" i="1" dirty="0"/>
              <a:t> Races in the Struggle for Life</a:t>
            </a:r>
            <a:r>
              <a:rPr lang="en-US" dirty="0"/>
              <a:t>, </a:t>
            </a:r>
            <a:r>
              <a:rPr lang="en-US" dirty="0" smtClean="0"/>
              <a:t>undermined </a:t>
            </a:r>
            <a:r>
              <a:rPr lang="en-US" dirty="0"/>
              <a:t>belief in the sanctity of human life as bearing the image of God and offering “scientific” justification for racism.</a:t>
            </a:r>
          </a:p>
        </p:txBody>
      </p:sp>
      <p:pic>
        <p:nvPicPr>
          <p:cNvPr id="19458" name="Picture 2" descr="http://www.crystalinks.com/darwin.jpg"/>
          <p:cNvPicPr>
            <a:picLocks noChangeAspect="1" noChangeArrowheads="1"/>
          </p:cNvPicPr>
          <p:nvPr/>
        </p:nvPicPr>
        <p:blipFill>
          <a:blip r:embed="rId2" cstate="print"/>
          <a:srcRect/>
          <a:stretch>
            <a:fillRect/>
          </a:stretch>
        </p:blipFill>
        <p:spPr bwMode="auto">
          <a:xfrm>
            <a:off x="1676400" y="1447800"/>
            <a:ext cx="2857500" cy="2790825"/>
          </a:xfrm>
          <a:prstGeom prst="rect">
            <a:avLst/>
          </a:prstGeom>
          <a:noFill/>
        </p:spPr>
      </p:pic>
      <p:pic>
        <p:nvPicPr>
          <p:cNvPr id="19462" name="Picture 6" descr="http://upload.wikimedia.org/wikipedia/commons/thumb/c/cd/Origin_of_Species_title_page.jpg/200px-Origin_of_Species_title_page.jpg"/>
          <p:cNvPicPr>
            <a:picLocks noChangeAspect="1" noChangeArrowheads="1"/>
          </p:cNvPicPr>
          <p:nvPr/>
        </p:nvPicPr>
        <p:blipFill>
          <a:blip r:embed="rId3" cstate="print"/>
          <a:srcRect/>
          <a:stretch>
            <a:fillRect/>
          </a:stretch>
        </p:blipFill>
        <p:spPr bwMode="auto">
          <a:xfrm>
            <a:off x="5257800" y="1447800"/>
            <a:ext cx="1905000" cy="305752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19912"/>
          </a:xfrm>
        </p:spPr>
        <p:txBody>
          <a:bodyPr>
            <a:normAutofit/>
          </a:bodyPr>
          <a:lstStyle/>
          <a:p>
            <a:pPr algn="ctr"/>
            <a:r>
              <a:rPr lang="en-US" sz="4500" b="1" dirty="0" smtClean="0"/>
              <a:t>1883—Francis Galton</a:t>
            </a:r>
            <a:endParaRPr lang="en-US" sz="4500" b="1" dirty="0"/>
          </a:p>
        </p:txBody>
      </p:sp>
      <p:sp>
        <p:nvSpPr>
          <p:cNvPr id="3" name="Content Placeholder 2"/>
          <p:cNvSpPr>
            <a:spLocks noGrp="1"/>
          </p:cNvSpPr>
          <p:nvPr>
            <p:ph sz="quarter" idx="1"/>
          </p:nvPr>
        </p:nvSpPr>
        <p:spPr>
          <a:xfrm>
            <a:off x="457200" y="4572000"/>
            <a:ext cx="8229600" cy="1554163"/>
          </a:xfrm>
        </p:spPr>
        <p:txBody>
          <a:bodyPr>
            <a:normAutofit fontScale="92500" lnSpcReduction="10000"/>
          </a:bodyPr>
          <a:lstStyle/>
          <a:p>
            <a:pPr algn="ctr">
              <a:buNone/>
            </a:pPr>
            <a:r>
              <a:rPr lang="en-US" i="1" dirty="0"/>
              <a:t>Inquiries into Human Faculty and Its </a:t>
            </a:r>
            <a:r>
              <a:rPr lang="en-US" i="1" dirty="0" smtClean="0"/>
              <a:t>Development</a:t>
            </a:r>
            <a:r>
              <a:rPr lang="en-US" dirty="0" smtClean="0"/>
              <a:t> launched </a:t>
            </a:r>
            <a:r>
              <a:rPr lang="en-US" dirty="0"/>
              <a:t>the eugenics movement as a means for higher races (the “fit”) to weed out lower ones (the “unfit”) through population control imposed on colonies.</a:t>
            </a:r>
          </a:p>
        </p:txBody>
      </p:sp>
      <p:pic>
        <p:nvPicPr>
          <p:cNvPr id="20482" name="Picture 2" descr="http://www.damninteresting.net/content/sir_francis_galton_2.jpg"/>
          <p:cNvPicPr>
            <a:picLocks noChangeAspect="1" noChangeArrowheads="1"/>
          </p:cNvPicPr>
          <p:nvPr/>
        </p:nvPicPr>
        <p:blipFill>
          <a:blip r:embed="rId2" cstate="print"/>
          <a:srcRect/>
          <a:stretch>
            <a:fillRect/>
          </a:stretch>
        </p:blipFill>
        <p:spPr bwMode="auto">
          <a:xfrm>
            <a:off x="1676400" y="1600200"/>
            <a:ext cx="2952750" cy="2447926"/>
          </a:xfrm>
          <a:prstGeom prst="rect">
            <a:avLst/>
          </a:prstGeom>
          <a:noFill/>
        </p:spPr>
      </p:pic>
      <p:pic>
        <p:nvPicPr>
          <p:cNvPr id="20484" name="Picture 4" descr="http://i43.tower.com/images/mm117969869/inquiries-into-human-faculty-its-development-francis-galton-paperback-cover-art.jpg"/>
          <p:cNvPicPr>
            <a:picLocks noChangeAspect="1" noChangeArrowheads="1"/>
          </p:cNvPicPr>
          <p:nvPr/>
        </p:nvPicPr>
        <p:blipFill>
          <a:blip r:embed="rId3" cstate="print"/>
          <a:srcRect/>
          <a:stretch>
            <a:fillRect/>
          </a:stretch>
        </p:blipFill>
        <p:spPr bwMode="auto">
          <a:xfrm>
            <a:off x="5638800" y="1447800"/>
            <a:ext cx="1905000" cy="2857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pPr algn="ctr"/>
            <a:r>
              <a:rPr lang="en-US" b="1" dirty="0" smtClean="0"/>
              <a:t>1920—Margaret Sanger</a:t>
            </a:r>
            <a:endParaRPr lang="en-US" b="1" dirty="0"/>
          </a:p>
        </p:txBody>
      </p:sp>
      <p:sp>
        <p:nvSpPr>
          <p:cNvPr id="3" name="Content Placeholder 2"/>
          <p:cNvSpPr>
            <a:spLocks noGrp="1"/>
          </p:cNvSpPr>
          <p:nvPr>
            <p:ph sz="quarter" idx="1"/>
          </p:nvPr>
        </p:nvSpPr>
        <p:spPr>
          <a:xfrm>
            <a:off x="457200" y="4495800"/>
            <a:ext cx="8229600" cy="1630363"/>
          </a:xfrm>
        </p:spPr>
        <p:txBody>
          <a:bodyPr>
            <a:normAutofit fontScale="77500" lnSpcReduction="20000"/>
          </a:bodyPr>
          <a:lstStyle/>
          <a:p>
            <a:pPr algn="ctr">
              <a:buNone/>
            </a:pPr>
            <a:r>
              <a:rPr lang="en-US" dirty="0"/>
              <a:t>1890s–1930s, Progressives like Margaret Sanger (founder of Planned Parenthood), launching the sexual revolution of the 1910s–1920s, </a:t>
            </a:r>
            <a:r>
              <a:rPr lang="en-US" dirty="0" smtClean="0"/>
              <a:t>advocated </a:t>
            </a:r>
            <a:r>
              <a:rPr lang="en-US" dirty="0"/>
              <a:t>contraception and abortion to limit population growth among the racially “unfit.” Their efforts </a:t>
            </a:r>
            <a:r>
              <a:rPr lang="en-US" dirty="0" smtClean="0"/>
              <a:t>led </a:t>
            </a:r>
            <a:r>
              <a:rPr lang="en-US" dirty="0"/>
              <a:t>to government “family planning” programs, including incentivized or coerced sterilization and abortion and refusal to alleviate famines.</a:t>
            </a:r>
          </a:p>
        </p:txBody>
      </p:sp>
      <p:pic>
        <p:nvPicPr>
          <p:cNvPr id="21506" name="Picture 2" descr="http://img.timeinc.net/time/photoessays/2010/powerful_women/margaret_sanger.jpg"/>
          <p:cNvPicPr>
            <a:picLocks noChangeAspect="1" noChangeArrowheads="1"/>
          </p:cNvPicPr>
          <p:nvPr/>
        </p:nvPicPr>
        <p:blipFill>
          <a:blip r:embed="rId2" cstate="print"/>
          <a:srcRect/>
          <a:stretch>
            <a:fillRect/>
          </a:stretch>
        </p:blipFill>
        <p:spPr bwMode="auto">
          <a:xfrm>
            <a:off x="4648200" y="1600200"/>
            <a:ext cx="1914385" cy="2550435"/>
          </a:xfrm>
          <a:prstGeom prst="rect">
            <a:avLst/>
          </a:prstGeom>
          <a:noFill/>
        </p:spPr>
      </p:pic>
      <p:pic>
        <p:nvPicPr>
          <p:cNvPr id="21508" name="Picture 4" descr="http://library.lifedynamics.com/covers/Woman%20and%20the%20New%20Race.jpg"/>
          <p:cNvPicPr>
            <a:picLocks noChangeAspect="1" noChangeArrowheads="1"/>
          </p:cNvPicPr>
          <p:nvPr/>
        </p:nvPicPr>
        <p:blipFill>
          <a:blip r:embed="rId3" cstate="print"/>
          <a:srcRect/>
          <a:stretch>
            <a:fillRect/>
          </a:stretch>
        </p:blipFill>
        <p:spPr bwMode="auto">
          <a:xfrm>
            <a:off x="2209800" y="1600200"/>
            <a:ext cx="1876817" cy="274015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43712"/>
          </a:xfrm>
        </p:spPr>
        <p:txBody>
          <a:bodyPr>
            <a:normAutofit fontScale="90000"/>
          </a:bodyPr>
          <a:lstStyle/>
          <a:p>
            <a:pPr algn="ctr"/>
            <a:r>
              <a:rPr lang="en-US" b="1" dirty="0" smtClean="0"/>
              <a:t>1933—John Dewey</a:t>
            </a:r>
            <a:endParaRPr lang="en-US" b="1" dirty="0"/>
          </a:p>
        </p:txBody>
      </p:sp>
      <p:sp>
        <p:nvSpPr>
          <p:cNvPr id="3" name="Content Placeholder 2"/>
          <p:cNvSpPr>
            <a:spLocks noGrp="1"/>
          </p:cNvSpPr>
          <p:nvPr>
            <p:ph sz="quarter" idx="1"/>
          </p:nvPr>
        </p:nvSpPr>
        <p:spPr>
          <a:xfrm>
            <a:off x="381000" y="4800600"/>
            <a:ext cx="8229600" cy="1554163"/>
          </a:xfrm>
        </p:spPr>
        <p:txBody>
          <a:bodyPr>
            <a:normAutofit fontScale="85000" lnSpcReduction="10000"/>
          </a:bodyPr>
          <a:lstStyle/>
          <a:p>
            <a:pPr algn="ctr">
              <a:buNone/>
            </a:pPr>
            <a:r>
              <a:rPr lang="en-US" dirty="0" smtClean="0"/>
              <a:t>1920s—1950s, Secular Humanists, led by John Dewey, took </a:t>
            </a:r>
            <a:r>
              <a:rPr lang="en-US" dirty="0"/>
              <a:t>over America’s colleges of education and then the public schools, undermining belief that human beings are the image of God with a God-given right to life, liberty, and property.</a:t>
            </a:r>
          </a:p>
        </p:txBody>
      </p:sp>
      <p:pic>
        <p:nvPicPr>
          <p:cNvPr id="22530" name="Picture 2" descr="http://www.utm.edu/research/iep-wp/wp-content/media/dewey.jpg"/>
          <p:cNvPicPr>
            <a:picLocks noChangeAspect="1" noChangeArrowheads="1"/>
          </p:cNvPicPr>
          <p:nvPr/>
        </p:nvPicPr>
        <p:blipFill>
          <a:blip r:embed="rId2" cstate="print"/>
          <a:srcRect/>
          <a:stretch>
            <a:fillRect/>
          </a:stretch>
        </p:blipFill>
        <p:spPr bwMode="auto">
          <a:xfrm>
            <a:off x="1905000" y="1710783"/>
            <a:ext cx="2209800" cy="2937417"/>
          </a:xfrm>
          <a:prstGeom prst="rect">
            <a:avLst/>
          </a:prstGeom>
          <a:noFill/>
        </p:spPr>
      </p:pic>
      <p:pic>
        <p:nvPicPr>
          <p:cNvPr id="22532" name="Picture 4" descr="http://books.google.com/books?id=J-X9fDp0FpEC&amp;printsec=frontcover&amp;img=1&amp;zoom=1&amp;edge=curl&amp;imgtk=AFLRE73Vf6hoOEwblGBqLxhs6XF6WXedGfOhqkG6r9v3NrUjSDKxCXqm9bjKVRnNfy0Bch74ffjSsKa7kynu9tuPtDsw1KbtrYAmgsJlymYJocP1LXvBTNz2Kn71RxUlfR3DEFrP7fSm"/>
          <p:cNvPicPr>
            <a:picLocks noChangeAspect="1" noChangeArrowheads="1"/>
          </p:cNvPicPr>
          <p:nvPr/>
        </p:nvPicPr>
        <p:blipFill>
          <a:blip r:embed="rId3" cstate="print"/>
          <a:srcRect/>
          <a:stretch>
            <a:fillRect/>
          </a:stretch>
        </p:blipFill>
        <p:spPr bwMode="auto">
          <a:xfrm>
            <a:off x="5334000" y="1676400"/>
            <a:ext cx="1981200" cy="2971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295400"/>
          </a:xfrm>
        </p:spPr>
        <p:txBody>
          <a:bodyPr>
            <a:noAutofit/>
          </a:bodyPr>
          <a:lstStyle/>
          <a:p>
            <a:pPr algn="ctr"/>
            <a:r>
              <a:rPr lang="en-US" sz="4500" b="1" dirty="0" smtClean="0"/>
              <a:t>Who said this,</a:t>
            </a:r>
            <a:br>
              <a:rPr lang="en-US" sz="4500" b="1" dirty="0" smtClean="0"/>
            </a:br>
            <a:r>
              <a:rPr lang="en-US" sz="4500" b="1" dirty="0" smtClean="0"/>
              <a:t>and where does he live?</a:t>
            </a:r>
            <a:endParaRPr lang="en-US" sz="4500" b="1" dirty="0"/>
          </a:p>
        </p:txBody>
      </p:sp>
      <p:sp>
        <p:nvSpPr>
          <p:cNvPr id="3" name="Content Placeholder 2"/>
          <p:cNvSpPr>
            <a:spLocks noGrp="1"/>
          </p:cNvSpPr>
          <p:nvPr>
            <p:ph sz="quarter" idx="1"/>
          </p:nvPr>
        </p:nvSpPr>
        <p:spPr>
          <a:xfrm>
            <a:off x="457200" y="2590800"/>
            <a:ext cx="8229600" cy="2667000"/>
          </a:xfrm>
        </p:spPr>
        <p:txBody>
          <a:bodyPr>
            <a:normAutofit/>
          </a:bodyPr>
          <a:lstStyle/>
          <a:p>
            <a:pPr indent="0">
              <a:buNone/>
            </a:pPr>
            <a:r>
              <a:rPr lang="en-US" dirty="0" smtClean="0"/>
              <a:t>Population growth is the key causative of climate change and its negative impacts. Unless we [adopt a] multi-faith approach to sensitizing our people on the dangers of careless population growth, we [will lose] the climate change fight. We must tell our people to control human procreation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b="1" dirty="0" smtClean="0"/>
              <a:t>1953—Hugh Hefner</a:t>
            </a:r>
            <a:endParaRPr lang="en-US" b="1" dirty="0"/>
          </a:p>
        </p:txBody>
      </p:sp>
      <p:sp>
        <p:nvSpPr>
          <p:cNvPr id="3" name="Content Placeholder 2"/>
          <p:cNvSpPr>
            <a:spLocks noGrp="1"/>
          </p:cNvSpPr>
          <p:nvPr>
            <p:ph sz="quarter" idx="1"/>
          </p:nvPr>
        </p:nvSpPr>
        <p:spPr>
          <a:xfrm>
            <a:off x="457200" y="4572000"/>
            <a:ext cx="8229600" cy="1554163"/>
          </a:xfrm>
        </p:spPr>
        <p:txBody>
          <a:bodyPr>
            <a:normAutofit fontScale="85000" lnSpcReduction="20000"/>
          </a:bodyPr>
          <a:lstStyle/>
          <a:p>
            <a:pPr lvl="0" algn="ctr">
              <a:buNone/>
            </a:pPr>
            <a:r>
              <a:rPr lang="en-US" dirty="0" smtClean="0"/>
              <a:t>1</a:t>
            </a:r>
            <a:r>
              <a:rPr lang="en-US" dirty="0"/>
              <a:t>950s–1970s: The Progressives’ sexual revolution, delayed by the Great Depression and World War II, revives and, aided by new contraceptive technologies promising pleasure without consequences, </a:t>
            </a:r>
            <a:r>
              <a:rPr lang="en-US" dirty="0" smtClean="0"/>
              <a:t>became </a:t>
            </a:r>
            <a:r>
              <a:rPr lang="en-US" dirty="0"/>
              <a:t>dominant, with destructive effects on marriage, family, and broader society.</a:t>
            </a:r>
          </a:p>
          <a:p>
            <a:pPr algn="ctr">
              <a:buNone/>
            </a:pPr>
            <a:endParaRPr lang="en-US" dirty="0"/>
          </a:p>
        </p:txBody>
      </p:sp>
      <p:pic>
        <p:nvPicPr>
          <p:cNvPr id="23554" name="Picture 2" descr="http://www.freeinfosociety.com/media/images/1570.jpg"/>
          <p:cNvPicPr>
            <a:picLocks noChangeAspect="1" noChangeArrowheads="1"/>
          </p:cNvPicPr>
          <p:nvPr/>
        </p:nvPicPr>
        <p:blipFill>
          <a:blip r:embed="rId2" cstate="print"/>
          <a:srcRect/>
          <a:stretch>
            <a:fillRect/>
          </a:stretch>
        </p:blipFill>
        <p:spPr bwMode="auto">
          <a:xfrm>
            <a:off x="1600200" y="1562808"/>
            <a:ext cx="2524125" cy="2845498"/>
          </a:xfrm>
          <a:prstGeom prst="rect">
            <a:avLst/>
          </a:prstGeom>
          <a:noFill/>
        </p:spPr>
      </p:pic>
      <p:pic>
        <p:nvPicPr>
          <p:cNvPr id="23556" name="Picture 4" descr="http://freethoughtalmanac.com/wp-content/uploads/2010/12/FirstCover.jpg"/>
          <p:cNvPicPr>
            <a:picLocks noChangeAspect="1" noChangeArrowheads="1"/>
          </p:cNvPicPr>
          <p:nvPr/>
        </p:nvPicPr>
        <p:blipFill>
          <a:blip r:embed="rId3" cstate="print"/>
          <a:srcRect/>
          <a:stretch>
            <a:fillRect/>
          </a:stretch>
        </p:blipFill>
        <p:spPr bwMode="auto">
          <a:xfrm>
            <a:off x="5334000" y="1600200"/>
            <a:ext cx="1988290" cy="274320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rmAutofit fontScale="90000"/>
          </a:bodyPr>
          <a:lstStyle/>
          <a:p>
            <a:pPr algn="ctr"/>
            <a:r>
              <a:rPr lang="en-US" b="1" dirty="0" smtClean="0"/>
              <a:t>1962—Rachel Carson</a:t>
            </a:r>
            <a:endParaRPr lang="en-US" b="1" dirty="0"/>
          </a:p>
        </p:txBody>
      </p:sp>
      <p:sp>
        <p:nvSpPr>
          <p:cNvPr id="3" name="Content Placeholder 2"/>
          <p:cNvSpPr>
            <a:spLocks noGrp="1"/>
          </p:cNvSpPr>
          <p:nvPr>
            <p:ph sz="quarter" idx="1"/>
          </p:nvPr>
        </p:nvSpPr>
        <p:spPr>
          <a:xfrm>
            <a:off x="457200" y="4648200"/>
            <a:ext cx="8229600" cy="1676400"/>
          </a:xfrm>
        </p:spPr>
        <p:txBody>
          <a:bodyPr>
            <a:normAutofit fontScale="70000" lnSpcReduction="20000"/>
          </a:bodyPr>
          <a:lstStyle/>
          <a:p>
            <a:pPr algn="ctr">
              <a:buNone/>
            </a:pPr>
            <a:r>
              <a:rPr lang="en-US" dirty="0"/>
              <a:t>Darwinist naturalist Rachel Carson publishes </a:t>
            </a:r>
            <a:r>
              <a:rPr lang="en-US" i="1" dirty="0"/>
              <a:t>Silent Spring</a:t>
            </a:r>
            <a:r>
              <a:rPr lang="en-US" dirty="0"/>
              <a:t>, popularizing pseudo-scientific ecological fears that come to dominate the environmental movement. One consequence: the U.S. Environmental Protection Agency bans DDT though EPA’s own scientific tests showed it safe, and the U.S. requires countries receiving foreign aid to ban it as well, leading to about 2 million malaria deaths every year in poor countries.</a:t>
            </a:r>
          </a:p>
        </p:txBody>
      </p:sp>
      <p:pic>
        <p:nvPicPr>
          <p:cNvPr id="24578" name="Picture 2" descr="http://4.bp.blogspot.com/-4xKfUqLaUbA/TaA4DHc09pI/AAAAAAAABlM/j2ghp3dF_Dw/s1600/rachelcarsonpicture.jpg"/>
          <p:cNvPicPr>
            <a:picLocks noChangeAspect="1" noChangeArrowheads="1"/>
          </p:cNvPicPr>
          <p:nvPr/>
        </p:nvPicPr>
        <p:blipFill>
          <a:blip r:embed="rId2" cstate="print"/>
          <a:srcRect/>
          <a:stretch>
            <a:fillRect/>
          </a:stretch>
        </p:blipFill>
        <p:spPr bwMode="auto">
          <a:xfrm>
            <a:off x="5105400" y="1524000"/>
            <a:ext cx="2212605" cy="2873742"/>
          </a:xfrm>
          <a:prstGeom prst="rect">
            <a:avLst/>
          </a:prstGeom>
          <a:noFill/>
        </p:spPr>
      </p:pic>
      <p:pic>
        <p:nvPicPr>
          <p:cNvPr id="24580" name="Picture 4" descr="http://photo.goodreads.com/books/1167880280l/27333.jpg"/>
          <p:cNvPicPr>
            <a:picLocks noChangeAspect="1" noChangeArrowheads="1"/>
          </p:cNvPicPr>
          <p:nvPr/>
        </p:nvPicPr>
        <p:blipFill>
          <a:blip r:embed="rId3" cstate="print"/>
          <a:srcRect/>
          <a:stretch>
            <a:fillRect/>
          </a:stretch>
        </p:blipFill>
        <p:spPr bwMode="auto">
          <a:xfrm>
            <a:off x="1600200" y="1524000"/>
            <a:ext cx="1928469" cy="2895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19912"/>
          </a:xfrm>
        </p:spPr>
        <p:txBody>
          <a:bodyPr>
            <a:normAutofit/>
          </a:bodyPr>
          <a:lstStyle/>
          <a:p>
            <a:pPr algn="ctr"/>
            <a:r>
              <a:rPr lang="en-US" sz="4500" b="1" dirty="0" smtClean="0"/>
              <a:t>1972—Maurice Strong</a:t>
            </a:r>
            <a:endParaRPr lang="en-US" sz="4500" b="1" dirty="0"/>
          </a:p>
        </p:txBody>
      </p:sp>
      <p:sp>
        <p:nvSpPr>
          <p:cNvPr id="3" name="Content Placeholder 2"/>
          <p:cNvSpPr>
            <a:spLocks noGrp="1"/>
          </p:cNvSpPr>
          <p:nvPr>
            <p:ph sz="quarter" idx="1"/>
          </p:nvPr>
        </p:nvSpPr>
        <p:spPr>
          <a:xfrm>
            <a:off x="457200" y="4191000"/>
            <a:ext cx="8229600" cy="2209800"/>
          </a:xfrm>
        </p:spPr>
        <p:txBody>
          <a:bodyPr>
            <a:normAutofit fontScale="77500" lnSpcReduction="20000"/>
          </a:bodyPr>
          <a:lstStyle/>
          <a:p>
            <a:pPr algn="ctr">
              <a:buNone/>
            </a:pPr>
            <a:r>
              <a:rPr lang="en-US" dirty="0" smtClean="0"/>
              <a:t>1970s—2010s: </a:t>
            </a:r>
            <a:r>
              <a:rPr lang="en-US" dirty="0"/>
              <a:t>The environmental movement grows to world prominence, especially with the U.N.’s Earth Summit in Rio de Janeiro (1992) the Earth Charter, the U.N. Intergovernmental Panel on Climate Change, the U.N. Framework Convention on Climate Change, Agenda 21, the International Council for Local Environmental Initiative (ICLEI), and the Kyoto Protocol; the growth of the animal rights, plant rights, and ecosystem rights movements; and demands for global governance to overcome alleged environmental crises, especially global warming.</a:t>
            </a:r>
          </a:p>
        </p:txBody>
      </p:sp>
      <p:pic>
        <p:nvPicPr>
          <p:cNvPr id="25602" name="Picture 2" descr="http://t2.gstatic.com/images?q=tbn:ANd9GcTmCc_oIT302sDLQxHdI3kwiEUL7ibvWdoAXZ9KLRhrYkOHLm4IXgZ6SSLA"/>
          <p:cNvPicPr>
            <a:picLocks noChangeAspect="1" noChangeArrowheads="1"/>
          </p:cNvPicPr>
          <p:nvPr/>
        </p:nvPicPr>
        <p:blipFill>
          <a:blip r:embed="rId2" cstate="print"/>
          <a:srcRect/>
          <a:stretch>
            <a:fillRect/>
          </a:stretch>
        </p:blipFill>
        <p:spPr bwMode="auto">
          <a:xfrm>
            <a:off x="990600" y="1524000"/>
            <a:ext cx="2689410" cy="2286000"/>
          </a:xfrm>
          <a:prstGeom prst="rect">
            <a:avLst/>
          </a:prstGeom>
          <a:noFill/>
        </p:spPr>
      </p:pic>
      <p:pic>
        <p:nvPicPr>
          <p:cNvPr id="25604" name="Picture 4" descr="http://www.crwflags.com/fotw/images/u/uno-unep.gif"/>
          <p:cNvPicPr>
            <a:picLocks noChangeAspect="1" noChangeArrowheads="1"/>
          </p:cNvPicPr>
          <p:nvPr/>
        </p:nvPicPr>
        <p:blipFill>
          <a:blip r:embed="rId3" cstate="print"/>
          <a:srcRect/>
          <a:stretch>
            <a:fillRect/>
          </a:stretch>
        </p:blipFill>
        <p:spPr bwMode="auto">
          <a:xfrm>
            <a:off x="4114800" y="1600200"/>
            <a:ext cx="4114800"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2115312"/>
          </a:xfrm>
        </p:spPr>
        <p:txBody>
          <a:bodyPr>
            <a:normAutofit/>
          </a:bodyPr>
          <a:lstStyle/>
          <a:p>
            <a:pPr algn="ctr"/>
            <a:r>
              <a:rPr lang="en-US" b="1" dirty="0" smtClean="0"/>
              <a:t>Christiana </a:t>
            </a:r>
            <a:r>
              <a:rPr lang="en-US" b="1" dirty="0" err="1" smtClean="0"/>
              <a:t>Figueres</a:t>
            </a:r>
            <a:r>
              <a:rPr lang="en-US" b="1" dirty="0" smtClean="0"/>
              <a:t/>
            </a:r>
            <a:br>
              <a:rPr lang="en-US" b="1" dirty="0" smtClean="0"/>
            </a:br>
            <a:r>
              <a:rPr lang="en-US" b="1" dirty="0" smtClean="0"/>
              <a:t>Invoked the Mayan Goddess </a:t>
            </a:r>
            <a:r>
              <a:rPr lang="en-US" b="1" dirty="0" err="1" smtClean="0"/>
              <a:t>Ixchel</a:t>
            </a:r>
            <a:r>
              <a:rPr lang="en-US" b="1" dirty="0" smtClean="0"/>
              <a:t/>
            </a:r>
            <a:br>
              <a:rPr lang="en-US" b="1" dirty="0" smtClean="0"/>
            </a:br>
            <a:r>
              <a:rPr lang="en-US" b="1" dirty="0" smtClean="0"/>
              <a:t>at COP-16 in Cancun, 2010</a:t>
            </a:r>
            <a:endParaRPr lang="en-US" b="1" dirty="0"/>
          </a:p>
        </p:txBody>
      </p:sp>
      <p:pic>
        <p:nvPicPr>
          <p:cNvPr id="4" name="Picture 2" descr="http://blogs.the-american-interest.com/wrm/files/2010/12/COP16_2_UNFCCC_FLickr.jpg"/>
          <p:cNvPicPr>
            <a:picLocks noChangeAspect="1" noChangeArrowheads="1"/>
          </p:cNvPicPr>
          <p:nvPr/>
        </p:nvPicPr>
        <p:blipFill>
          <a:blip r:embed="rId2" cstate="print"/>
          <a:srcRect/>
          <a:stretch>
            <a:fillRect/>
          </a:stretch>
        </p:blipFill>
        <p:spPr bwMode="auto">
          <a:xfrm>
            <a:off x="1295400" y="3276600"/>
            <a:ext cx="4762500" cy="3171826"/>
          </a:xfrm>
          <a:prstGeom prst="rect">
            <a:avLst/>
          </a:prstGeom>
          <a:noFill/>
        </p:spPr>
      </p:pic>
      <p:pic>
        <p:nvPicPr>
          <p:cNvPr id="5" name="Picture 4" descr="http://www.womenofgrace.com/blog/wp-content/uploads/2010/12/Ixchel1.jpg"/>
          <p:cNvPicPr>
            <a:picLocks noChangeAspect="1" noChangeArrowheads="1"/>
          </p:cNvPicPr>
          <p:nvPr/>
        </p:nvPicPr>
        <p:blipFill>
          <a:blip r:embed="rId3" cstate="print"/>
          <a:srcRect/>
          <a:stretch>
            <a:fillRect/>
          </a:stretch>
        </p:blipFill>
        <p:spPr bwMode="auto">
          <a:xfrm>
            <a:off x="6096000" y="3505200"/>
            <a:ext cx="1438275" cy="30480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pPr algn="ctr"/>
            <a:r>
              <a:rPr lang="en-US" b="1" spc="-100" dirty="0" smtClean="0"/>
              <a:t>Memories of My Indian Childhood</a:t>
            </a:r>
            <a:endParaRPr lang="en-US" b="1" spc="-100" dirty="0"/>
          </a:p>
        </p:txBody>
      </p:sp>
      <p:pic>
        <p:nvPicPr>
          <p:cNvPr id="4" name="Picture 3" descr="red-flowering vine.JPG"/>
          <p:cNvPicPr>
            <a:picLocks noChangeAspect="1"/>
          </p:cNvPicPr>
          <p:nvPr/>
        </p:nvPicPr>
        <p:blipFill>
          <a:blip r:embed="rId2" cstate="print"/>
          <a:stretch>
            <a:fillRect/>
          </a:stretch>
        </p:blipFill>
        <p:spPr>
          <a:xfrm>
            <a:off x="685800" y="1600200"/>
            <a:ext cx="3152775" cy="4419600"/>
          </a:xfrm>
          <a:prstGeom prst="rect">
            <a:avLst/>
          </a:prstGeom>
          <a:ln>
            <a:noFill/>
          </a:ln>
          <a:effectLst>
            <a:outerShdw blurRad="292100" dist="139700" dir="2700000" algn="tl" rotWithShape="0">
              <a:srgbClr val="333333">
                <a:alpha val="65000"/>
              </a:srgbClr>
            </a:outerShdw>
          </a:effectLst>
        </p:spPr>
      </p:pic>
      <p:pic>
        <p:nvPicPr>
          <p:cNvPr id="5" name="Picture 4" descr="India dead child.JPG"/>
          <p:cNvPicPr>
            <a:picLocks noChangeAspect="1"/>
          </p:cNvPicPr>
          <p:nvPr/>
        </p:nvPicPr>
        <p:blipFill>
          <a:blip r:embed="rId3" cstate="print"/>
          <a:stretch>
            <a:fillRect/>
          </a:stretch>
        </p:blipFill>
        <p:spPr>
          <a:xfrm>
            <a:off x="4191000" y="2667000"/>
            <a:ext cx="4275740" cy="335279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114800" y="1676400"/>
            <a:ext cx="3200400" cy="369332"/>
          </a:xfrm>
          <a:prstGeom prst="rect">
            <a:avLst/>
          </a:prstGeom>
          <a:noFill/>
        </p:spPr>
        <p:txBody>
          <a:bodyPr wrap="square" rtlCol="0">
            <a:spAutoFit/>
          </a:bodyPr>
          <a:lstStyle/>
          <a:p>
            <a:r>
              <a:rPr lang="en-US" dirty="0" smtClean="0"/>
              <a:t>The beauties of God’s creation</a:t>
            </a:r>
            <a:endParaRPr lang="en-US" dirty="0"/>
          </a:p>
        </p:txBody>
      </p:sp>
      <p:sp>
        <p:nvSpPr>
          <p:cNvPr id="7" name="TextBox 6"/>
          <p:cNvSpPr txBox="1"/>
          <p:nvPr/>
        </p:nvSpPr>
        <p:spPr>
          <a:xfrm>
            <a:off x="4114800" y="2133600"/>
            <a:ext cx="4495800" cy="381000"/>
          </a:xfrm>
          <a:prstGeom prst="rect">
            <a:avLst/>
          </a:prstGeom>
          <a:noFill/>
        </p:spPr>
        <p:txBody>
          <a:bodyPr wrap="square" rtlCol="0">
            <a:spAutoFit/>
          </a:bodyPr>
          <a:lstStyle/>
          <a:p>
            <a:r>
              <a:rPr lang="en-US" dirty="0" smtClean="0"/>
              <a:t>The horrors of poverty, hunger, and disease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6" name="AutoShape 2" descr="data:image/jpeg;base64,/9j/4AAQSkZJRgABAQAAAQABAAD/2wCEAAkGBwgHBgkIBwgKCgkLDRYPDQwMDRsUFRAWIB0iIiAdHx8kKDQsJCYxJx8fLT0tMTU3Ojo6Iys/RD84QzQ5OjcBCgoKDQwNGg8PGjclHyU3Nzc3Nzc3Nzc3Nzc3Nzc3Nzc3Nzc3Nzc3Nzc3Nzc3Nzc3Nzc3Nzc3Nzc3Nzc3Nzc3N//AABEIAKsAcgMBIgACEQEDEQH/xAAbAAABBQEBAAAAAAAAAAAAAAAFAAIDBAYBB//EAEYQAAEDAgMCCQoDBgMJAAAAAAECAwQAEQUSIQYxEzIzQVFhcbHRFBUiNFNzgZGS0kKhoiNicoKTwRYksyUmNlJUY4Oy8f/EABkBAAMBAQEAAAAAAAAAAAAAAAABBAIDBf/EACMRAAMAAQQDAAIDAAAAAAAAAAABAhEDEhMxITJRBEEiUmL/2gAMAwEAAhEDEQA/APGZUh4SXhw7vKH8R6T11F5S/wC3d+s+NKX6297xXeaPbPYdEmRgp9rMcxGqj1Um8GarasgHyl/27v1mu+Uv+3d+s+Negx9m8JWPSiA/zmnPbNYQkAiINf3j41h6qOb15R555S/7d36z41zyl/27v1nxrejZ7CyvL5In6jXHNnsKA0ij6jQtRMa1pZg/KX/bu/WfGl5S/wC3d+s+Na5/BcOQRaPbX/mNXo2z2FryhUQG/wC8afIg5pMH5S/7d36z413yl/27v1nxr0tOy2DZCfIwf51eNQv7NYOlNxDA/nNHIg5pPOfKX/bu/WfGu+Uv+3d+s+NbV7AcMTfLFA/mNRRcFw5wnNGBsedRo5EHLJjvKX/bu/WfGl5Q+Tyzv1nxr0ZnZnB1IuYYP85qGTs5hSFWRFA/nNZetKMv8iEAYjkgxWTwrvJp/GejtpUfbw2GltCQxoABx1VyjmQc8nn8v1t73iu81qtkvVE/xq/tWVletve8V3mtzsVDgOYQl6TjMaK5wihwTiFk26dBatX0b1vUPxOLT5HFT21YaRgzY12ihf03ftpzowVQ/wCIYf8ATc+2p3LZDSBY5b4Vx3dRAMYOFgnaKF/Sc+2uOMYOoabRQvi259tNS0bkz0veO2iULjJ7Kkew3Clkf7yQRbpad+2rUePg7RGbaOET7tz7a00N4J08meyq8nkxV4LwQJI/xBE3ezc+2onBgziQBtBD/pOfbSSMoAv7lVBB4yu2jzeGYbMkNxo+PwlPPKCEJ4NzVRNh+Go42DYe24tB2hhFSVEKs05oR8KbRvDY5jkqrzdFijjOGwQ3YY3EPXwbn21BKwuCVXOORAAOdtzwrnUs5XLASR6I7KVEvN8QaJxaMpPMoNuaj6aVG1jwzyCV6297xXea2+w4SMBxB3LGDja28jr7eYIusA7waFP7MR1vuL/xPgKSpZOVTztxrz/s60GAYNwGHuRo+0uDKQ8bOhDjhC7bgfQqquivXT2+DQ4UjDpC33IsWKWF4iG0h9sXcbLRJbSTuKiLJ3akUFDfm/A2JbcdJkOynWnFPN5uAyBNkWO4m5PTYdtXW8AkeSKiJx/CxHUvOptLiwFKta59DoqwcMxIKUpzaTDlFYAXmdWQoDdcFH57+uufj9kWH8KWXD0jD58xKYqpUd0rys50JWleVLnB33KAVpuuLirCoxhLxkOnD1yGzFW3IXHsgBzXRNtLptpbppJwuaH1u/4kwwvLAClKdWbgbhYotpzU04PLSmQlW0eGkSbF67qyXCN1/Q66ECl/Dkl6AnDpb8NDDDDk9xDPCRs6i3kBCQebU/C9SQo7Tmz7OWJHW4uI+othscK6pKwlKknfdI1PVfQ1GzBkQo5YZ2mwptoqzFGdZBPTxN9dGES3AwlO0mG/sVFTWV5YyKJuSPQ30DSeegfIkeQYVBejx4inHI72dTrIXchw2OvPpaiGLy4cbaeVDkQ4qMPS7wSuDYSFNoIHpJIF7i9/hU7uy+I4rlacxrDXykLUE516X9JR4vaajewGS5NE2XjWEyHM2ZXCvLOYjp9DsoM7a+EcKI3hm0uCYdnaelN4g0t95BuLlaQlKeoDXtV1UPR67J98rvNFMMwhuLjkKfLx7C1BqUh50hxZKrKBP4d9CmVBcp9STcF1RB6iTSo6TLS8hhjkqrzeParDHJ1BM5WuFHOysnijspVxPFHZSoHg8zlH/NOjoWrvNbPYOMZnBN2VwYUpbpQLkIGpt123VjJfrb3vFd5rWbJOqTh5aBCUrWc1t5t/bX8qrvov1fU9BjYa0jEJkd54tIbTmacc3a2yZurXU82tJOHIW4wxK4Rp1UgtLAA0GW4I8eiqLEx1cRDCyClKAhJtrlBJt16k76mcxGU2IxStKiwTwRWkKtfS2u8b9+6p2R1j4QiPHchLlsKdQttxKFtuKCr5gbEEAdFUXjpUy5K3SEHIhsG4QhASL2tfrqB3dWkNA2Xzc+tEofGT2UNlnd20Rhn0k9lA2anZv1//AMDv+maByOSHTznpo3s2f9oH3Lv+maCSORFALoFyNxsagg8ZX8VTyPxVXg71dtDAOscnUEzlanY0bFV5p9K9cqRytFZPFHZSpJIyjsrtMZ5lL9be94rvNb7YLEsTYwWS3ExRcSPGSt9SEMIWVagG2YdY56wMv1t73iu81r9jZohYfKOVwreaU0hSPwnMk317Krros13iTaSsU2igpdekY8oR0KQlDqY7d3VKRnAy5dLJ1Nzp10msV2ikcApnH3FtSEO8CryZsEutpzFsjLobWsdxuKANYgHoL8TEmn3kuPcOh1J9NLmXKd+8EAfIV3zmuOIDcBpxtuE8ZCSu2Zbhtcm24WAAHRXPJDuYYwvG9oJyWFHHXGeHkBhsGO0om4uVcXcLj512PjmPPzlxhjsltKGFu53YSATkSVEAZegHWhCcTbaxyNMYiONw47mduODqLnMdekkn8hzV2POjMzFyVJxB68d1qzqgVemkpGvMBcmkgVMMLxrF25jcZ7aR0F5LKmimE2onhADZQI9Ei401p3njG3JkqHG2hdckR+EypMRtIdKDYhJsdbAn4ddAZGIIkyY01+MsTW3EqeWnRL4SRqRzKNtbaHfa9NYkA4+J6OEYQZBfBOqh6Wa3ad1PIb6NZsxjmPLxSCmdianESY7zoaLaLhIScpJCeci47OunPbQ4uGgROUDbX9mj7aDbJyXp21plPpIU4h5WUJslA4NVkgcwAsPhUr/IJPTQ2zrFPA9/ajHEj0cQV/Sb+2oYe1WOrUrNiCiL87Tf20OkblVBB4yu2sumadM2DO0WLlFzNP8ASR9tV5e0eMJV6M5QPU039tU2OTqvM5SudUzldUix5+xVfpKnm51P7NH212hiR6I7KVLcxbrPNJZ/zT3vFd5rc7D43isHDER4k51pnOtXBpta5+FYaX6297xXea2GwzKJKGWVvFouOFCSEZtSba61VfRfq+vg3cbaDGFD0sQePwT4U9/aDFwkEYg6L9SfCqjEJ0MNOspU426gKCstrakW/T+dcksBDDK3nQkugqQnLfQEi56NQendU7dfSKnQ9O0WNcJbzk/a37vhSd2jxoDTEnx8E+FVEQJalhaY6ykjq6abIhyEi5ZWBlKhfnAAJPyIradG5bwNkbUY8kjLisga/u+FXou0eMqUM2JPHTny+FApECSVAcC4DcixTzgXt8qIxIUlISosqsQLHS1jYd5FPLB5DvnvE1NLBnO2KSDu3fKg0nkxar5ivoaXnZUmwuerUjvB+VRPxFKbICk5g0leUA3OYgAD51nLYlkAyNyqgg8ZXbV6TEfSQFMrSV3CQRvtvqBER2KUB9ORbgz5TzC5A7j+VDQ8BVjk6gmcrU7HJ1BM5WuTON9lVPFHZSpJ4o7KVLJrJ5nL9be94rvNbPYFpx3guAe4JxClLSvLc3Ft3XWMl+tve8V3mtZse4tqJdtWVSitNx0HfVl9F2r6m7iInsoWhpS1NpKkXTxSEk3+F7115qdkbbSheUG6AADludbHm1/M1DFxCWrKS+sqRxFaZk/G1/8A6TzmnvT5aUei+sZt9rDnv0aa66VO8EVNEX+0y8SrhCQNd2mvV1n405bmJrLiWlqzoIbUgDoTl15tQLGq4nScxb4Y5CkC1hzbub899MfmSVFxSn1lSzdRJ3m1u6tJmpZVkzMRQ3whkvpQ24ELVfRKrEAfK/50aZYxBhav8xfKpxskCwOUgfInX4VnJst9bJZW4S2tzOpOmqr7/wAz86JwpknMi7yzaxsTcE5cv/rpRk02Hwie40pL61AuKCClYGtyo3PxzfOqxbnOILKHFcEklKlWFrJN9ecgW7q43NkpSVcMonrsenxNVn5khLVuEJCs1wefNvoQk/JA8rEJLDcoPOOrScqdQcosR6R5ufQ6a/CqMdmdLyvONqWkAAOC265HfeurlyGUkNOFIHMEix379Nd533qOHiMxRF31WQfRFhp+Wvxps02GWYb4ZBCFKGW+nVcnuNUpoKXbEWI3irsaZISls8ITkN06D0d+7o31RmcpznrNcqJ9TBVTxR2UqSeKOylSwhnmcv1t73iu81qtk/VE/wAav7VlZfrb3vFd5rVbJ+qJ/jV/aq76L9b1NdE4tPkcVPbTInFp8jip7alZ59FVPLfCuO7jXU8t8K47uNak6SDZfN20ShcYdlDZfN20Sh8YdlNjYVTyZ7KrSeTFWU8meyq8nk/hQJAqRuNQQeMrtqeRuPZUEHjK7aGMOMcnUEzlanY5OoJnK1zo5X2iqnijspUk8UdlKg0eZy/W3veK7zWq2T9UT/Gr+1ZWX6297xXea1Gy7iW4aStQAzq31XfRbrP+JsInFp8nip7aqxpsZIALybmnPzoqgAl9JI5qmaIbaGp5b4Vx3caiTLj8LfhU7q47LYI0cTrWpNy0U5e8dtEoXGT2UKkOIURZQ3/Kr8SWwkpu6kG269DG6QbTyZ7KryeT+FNTiULJ6yjXdUD86KpFkvJOlBlNZKcjcagg8ZXbTnn2iDZxJ+NQxHm2ycy0i56aY9yNBH5OoJnK01ifECLF9N6hkzI613S6DXOkcraY1PFHZSpqHGihJ4QbuilRgeUeay/WnveK7zWgwL1AfxqrPy/WnveK7zRnCZcdqGEuOpScx0Jqu/KLPyU608I12AtMKj4k9IDFmmU5FPozJStSwAfkFVHAabn4q7wjbaWmmHX1tsgpDgbbKrJHNmKe+hcXH0RmHWGpLIbdIK0rQFA23bxUh2nVw7b6ZyUOtulxKkgAhRAB5t1ha26165YZEtN4XgvNO+ckLZMWMylsF5TzTXpJSBuFuNclIHWRRRzBWWQ5AU7mU5OSyl/gRnTlbzKFs3SoA6/hNZ//ABUUqWWpjDQUkpUGmkpvcgnm33SPlTlbWOqW24rEUFTbxeR6I0Wd53U8Mah/uWEBhzLUJ6Y3Lbdb4BRAcZN9XA2m2uhPGB6uq9cxnBhhiHCJgeKZSo9g2U8VIJO/pIFuuhado0pDqRNQA6pClpCRa6OLbTQC50FRvY+3IYS09MSpAdW7b99Ruo3tfU0YMuHj1ZqosSKcJY4SPGdeMF99TYRZ1YuQhQVzWAvVReCoguupclsrfjMvOPsqazpSUgADQ7yVHosU7qBr2kzsIY8tQlCWw0MgCTkG5N7bqkXtUtbz7pnNZpCbO2QLKuoKPNvJAN6MGtj/AKhZ7AOBWpDkvKExXH+EKAW1hJA9FQUbjW3MR0UpWBNxBKVInBDTN0oWW7FbgbCynLe+9SU311PbQR3aFLhXeY2kOAhSEABOqsx0A5zrUsjalUtDgkzm3OFcU4q6BcFQANtNL5Re3RRgXH/ktYxh7WGv8AmVw7otnAbKcnogjnOup7LdelDeahkYvHkvLeeloU4tRUo9JqPzhD/6hHzpYZh6dv8AQWbA4NOg3ClUTMyMWkELBGUcx8KVLDDjv4YiZ608f+4rvNQ3660b2HxVSHbtX/aK/Eek9dN82w/Y/qPjVB7Bnr0q0Pm2H7H9R8aXm2H7H9R8aAM9SrQ+bYfsf1HxpebYfsf1HxoAz1KtD5th+x/UfGl5th+x/UfGgDPXpXrQ+bYfsf1HxpebYfsf1HxoAz16V60Pm2H7H9R8aXm2H7H9R8aAM9SFaHzbD9j+o+NLzdEChZr9R8aAJIh/yjPu091KicaFH8na/Z/gH4j0Vyg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t2.gstatic.com/images?q=tbn:ANd9GcQ_OpklLnsL8ODv-1v5yTiICQP8ZU5jO9-UqFplLb8sfNxjgur8Mw"/>
          <p:cNvPicPr>
            <a:picLocks noChangeAspect="1" noChangeArrowheads="1"/>
          </p:cNvPicPr>
          <p:nvPr/>
        </p:nvPicPr>
        <p:blipFill>
          <a:blip r:embed="rId2" cstate="print"/>
          <a:srcRect/>
          <a:stretch>
            <a:fillRect/>
          </a:stretch>
        </p:blipFill>
        <p:spPr bwMode="auto">
          <a:xfrm>
            <a:off x="609600" y="2057400"/>
            <a:ext cx="2116940" cy="3160711"/>
          </a:xfrm>
          <a:prstGeom prst="rect">
            <a:avLst/>
          </a:prstGeom>
          <a:ln>
            <a:noFill/>
          </a:ln>
          <a:effectLst>
            <a:outerShdw blurRad="292100" dist="139700" dir="2700000" algn="tl" rotWithShape="0">
              <a:srgbClr val="333333">
                <a:alpha val="65000"/>
              </a:srgbClr>
            </a:outerShdw>
          </a:effectLst>
        </p:spPr>
      </p:pic>
      <p:pic>
        <p:nvPicPr>
          <p:cNvPr id="7" name="Picture 6" descr="Prospects for Growth001.jpg"/>
          <p:cNvPicPr>
            <a:picLocks noChangeAspect="1"/>
          </p:cNvPicPr>
          <p:nvPr/>
        </p:nvPicPr>
        <p:blipFill>
          <a:blip r:embed="rId3" cstate="print"/>
          <a:stretch>
            <a:fillRect/>
          </a:stretch>
        </p:blipFill>
        <p:spPr>
          <a:xfrm>
            <a:off x="3429000" y="2514600"/>
            <a:ext cx="2082716" cy="3124718"/>
          </a:xfrm>
          <a:prstGeom prst="rect">
            <a:avLst/>
          </a:prstGeom>
          <a:ln>
            <a:noFill/>
          </a:ln>
          <a:effectLst>
            <a:outerShdw blurRad="292100" dist="139700" dir="2700000" algn="tl" rotWithShape="0">
              <a:srgbClr val="333333">
                <a:alpha val="65000"/>
              </a:srgbClr>
            </a:outerShdw>
          </a:effectLst>
        </p:spPr>
      </p:pic>
      <p:pic>
        <p:nvPicPr>
          <p:cNvPr id="1032" name="Picture 8" descr="http://www.wholereason.com/wp-content/uploads/2011/04/garden.jpg"/>
          <p:cNvPicPr>
            <a:picLocks noChangeAspect="1" noChangeArrowheads="1"/>
          </p:cNvPicPr>
          <p:nvPr/>
        </p:nvPicPr>
        <p:blipFill>
          <a:blip r:embed="rId4" cstate="print"/>
          <a:srcRect/>
          <a:stretch>
            <a:fillRect/>
          </a:stretch>
        </p:blipFill>
        <p:spPr bwMode="auto">
          <a:xfrm>
            <a:off x="6248400" y="2869406"/>
            <a:ext cx="2133600" cy="3150394"/>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a:xfrm>
            <a:off x="457200" y="1066800"/>
            <a:ext cx="8305800" cy="780288"/>
          </a:xfrm>
        </p:spPr>
        <p:txBody>
          <a:bodyPr>
            <a:normAutofit fontScale="90000"/>
          </a:bodyPr>
          <a:lstStyle/>
          <a:p>
            <a:pPr algn="ctr"/>
            <a:r>
              <a:rPr lang="en-US" sz="4500" b="1" dirty="0" smtClean="0"/>
              <a:t>Books by E. Calvin Beisner</a:t>
            </a:r>
            <a:endParaRPr lang="en-US" sz="45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0-#ppt_w/2"/>
                                          </p:val>
                                        </p:tav>
                                        <p:tav tm="100000">
                                          <p:val>
                                            <p:strVal val="#ppt_x"/>
                                          </p:val>
                                        </p:tav>
                                      </p:tavLst>
                                    </p:anim>
                                    <p:anim calcmode="lin" valueType="num">
                                      <p:cBhvr additive="base">
                                        <p:cTn id="8"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additive="base">
                                        <p:cTn id="19" dur="500" fill="hold"/>
                                        <p:tgtEl>
                                          <p:spTgt spid="1032"/>
                                        </p:tgtEl>
                                        <p:attrNameLst>
                                          <p:attrName>ppt_x</p:attrName>
                                        </p:attrNameLst>
                                      </p:cBhvr>
                                      <p:tavLst>
                                        <p:tav tm="0">
                                          <p:val>
                                            <p:strVal val="1+#ppt_w/2"/>
                                          </p:val>
                                        </p:tav>
                                        <p:tav tm="100000">
                                          <p:val>
                                            <p:strVal val="#ppt_x"/>
                                          </p:val>
                                        </p:tav>
                                      </p:tavLst>
                                    </p:anim>
                                    <p:anim calcmode="lin" valueType="num">
                                      <p:cBhvr additive="base">
                                        <p:cTn id="20"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b="1" dirty="0" smtClean="0"/>
              <a:t>Genesis 1:28</a:t>
            </a:r>
            <a:endParaRPr lang="en-US" sz="4500" b="1" dirty="0"/>
          </a:p>
        </p:txBody>
      </p:sp>
      <p:sp>
        <p:nvSpPr>
          <p:cNvPr id="3" name="Content Placeholder 2"/>
          <p:cNvSpPr>
            <a:spLocks noGrp="1"/>
          </p:cNvSpPr>
          <p:nvPr>
            <p:ph sz="quarter" idx="1"/>
          </p:nvPr>
        </p:nvSpPr>
        <p:spPr>
          <a:xfrm>
            <a:off x="457200" y="2209800"/>
            <a:ext cx="8229600" cy="3352800"/>
          </a:xfrm>
        </p:spPr>
        <p:txBody>
          <a:bodyPr>
            <a:normAutofit/>
          </a:bodyPr>
          <a:lstStyle/>
          <a:p>
            <a:pPr indent="0">
              <a:buNone/>
            </a:pPr>
            <a:endParaRPr lang="en-US" dirty="0" smtClean="0"/>
          </a:p>
          <a:p>
            <a:pPr indent="0">
              <a:buNone/>
            </a:pPr>
            <a:r>
              <a:rPr lang="en-US" dirty="0" smtClean="0"/>
              <a:t>“God blessed them. And God said to them, ‘Be fruitful and multiply and fill the earth and subdue it and have dominion over the fish of the sea and over the birds of the heavens and over every living thing that moves on the earth.’”</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spc="-100" dirty="0" smtClean="0"/>
              <a:t>Biblical Environmental Stewardship</a:t>
            </a:r>
            <a:endParaRPr lang="en-US" b="1" spc="-100" dirty="0"/>
          </a:p>
        </p:txBody>
      </p:sp>
      <p:sp>
        <p:nvSpPr>
          <p:cNvPr id="3" name="Content Placeholder 2"/>
          <p:cNvSpPr>
            <a:spLocks noGrp="1"/>
          </p:cNvSpPr>
          <p:nvPr>
            <p:ph sz="quarter" idx="1"/>
          </p:nvPr>
        </p:nvSpPr>
        <p:spPr/>
        <p:txBody>
          <a:bodyPr/>
          <a:lstStyle/>
          <a:p>
            <a:pPr indent="0">
              <a:buNone/>
            </a:pPr>
            <a:endParaRPr lang="en-US" dirty="0" smtClean="0"/>
          </a:p>
          <a:p>
            <a:pPr indent="0">
              <a:buNone/>
            </a:pPr>
            <a:r>
              <a:rPr lang="en-US" dirty="0" smtClean="0"/>
              <a:t>… looks like people made in the image of God, reflecting God’s own creativity, working together to enhance the fruitfulness, beauty, and safety of the Earth, for the glory of God and the good of our neighbors, thus tying together the two Great Commandments to love God and love our neighbor.</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43712"/>
          </a:xfrm>
        </p:spPr>
        <p:txBody>
          <a:bodyPr>
            <a:normAutofit fontScale="90000"/>
          </a:bodyPr>
          <a:lstStyle/>
          <a:p>
            <a:pPr algn="ctr"/>
            <a:r>
              <a:rPr lang="en-US" sz="3800" b="1" dirty="0" smtClean="0"/>
              <a:t>Godly Dominion’s Effect on Wheat Yields</a:t>
            </a:r>
            <a:endParaRPr lang="en-US" sz="3800" b="1" dirty="0"/>
          </a:p>
        </p:txBody>
      </p:sp>
      <p:pic>
        <p:nvPicPr>
          <p:cNvPr id="17414" name="Picture 6" descr="The scene of drought-stricken wheat field near Hermleigh, Texas"/>
          <p:cNvPicPr>
            <a:picLocks noChangeAspect="1" noChangeArrowheads="1"/>
          </p:cNvPicPr>
          <p:nvPr/>
        </p:nvPicPr>
        <p:blipFill>
          <a:blip r:embed="rId2" cstate="print"/>
          <a:srcRect/>
          <a:stretch>
            <a:fillRect/>
          </a:stretch>
        </p:blipFill>
        <p:spPr bwMode="auto">
          <a:xfrm>
            <a:off x="533400" y="2286000"/>
            <a:ext cx="4114800" cy="2760345"/>
          </a:xfrm>
          <a:prstGeom prst="rect">
            <a:avLst/>
          </a:prstGeom>
          <a:ln>
            <a:noFill/>
          </a:ln>
          <a:effectLst>
            <a:softEdge rad="112500"/>
          </a:effectLst>
        </p:spPr>
      </p:pic>
      <p:pic>
        <p:nvPicPr>
          <p:cNvPr id="17416" name="Picture 8" descr="http://static.flickr.com/27/64428983_44aeab0dcb_o.jpg"/>
          <p:cNvPicPr>
            <a:picLocks noChangeAspect="1" noChangeArrowheads="1"/>
          </p:cNvPicPr>
          <p:nvPr/>
        </p:nvPicPr>
        <p:blipFill>
          <a:blip r:embed="rId3" cstate="print"/>
          <a:srcRect/>
          <a:stretch>
            <a:fillRect/>
          </a:stretch>
        </p:blipFill>
        <p:spPr bwMode="auto">
          <a:xfrm>
            <a:off x="3048000" y="1905000"/>
            <a:ext cx="5479551" cy="36576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33401" y="5029200"/>
            <a:ext cx="8153400" cy="1477328"/>
          </a:xfrm>
          <a:prstGeom prst="rect">
            <a:avLst/>
          </a:prstGeom>
          <a:noFill/>
        </p:spPr>
        <p:txBody>
          <a:bodyPr wrap="square" rtlCol="0">
            <a:spAutoFit/>
          </a:bodyPr>
          <a:lstStyle/>
          <a:p>
            <a:r>
              <a:rPr lang="en-US" dirty="0" smtClean="0"/>
              <a:t>A drought-stricken </a:t>
            </a:r>
          </a:p>
          <a:p>
            <a:r>
              <a:rPr lang="en-US" dirty="0" smtClean="0"/>
              <a:t>wheat field in Texas </a:t>
            </a:r>
          </a:p>
          <a:p>
            <a:r>
              <a:rPr lang="en-US" dirty="0" smtClean="0"/>
              <a:t>illustrates typical wheat yield </a:t>
            </a:r>
          </a:p>
          <a:p>
            <a:r>
              <a:rPr lang="en-US" dirty="0" smtClean="0"/>
              <a:t>throughout history until two centuries ago.</a:t>
            </a:r>
          </a:p>
          <a:p>
            <a:pPr algn="r"/>
            <a:r>
              <a:rPr lang="en-US" b="1" dirty="0" smtClean="0"/>
              <a:t>Today’s normal wheat field yields 200 times as much crop per seed</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additive="base">
                                        <p:cTn id="7" dur="500" fill="hold"/>
                                        <p:tgtEl>
                                          <p:spTgt spid="17414"/>
                                        </p:tgtEl>
                                        <p:attrNameLst>
                                          <p:attrName>ppt_x</p:attrName>
                                        </p:attrNameLst>
                                      </p:cBhvr>
                                      <p:tavLst>
                                        <p:tav tm="0">
                                          <p:val>
                                            <p:strVal val="0-#ppt_w/2"/>
                                          </p:val>
                                        </p:tav>
                                        <p:tav tm="100000">
                                          <p:val>
                                            <p:strVal val="#ppt_x"/>
                                          </p:val>
                                        </p:tav>
                                      </p:tavLst>
                                    </p:anim>
                                    <p:anim calcmode="lin" valueType="num">
                                      <p:cBhvr additive="base">
                                        <p:cTn id="8" dur="500" fill="hold"/>
                                        <p:tgtEl>
                                          <p:spTgt spid="17414"/>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7416"/>
                                        </p:tgtEl>
                                        <p:attrNameLst>
                                          <p:attrName>style.visibility</p:attrName>
                                        </p:attrNameLst>
                                      </p:cBhvr>
                                      <p:to>
                                        <p:strVal val="visible"/>
                                      </p:to>
                                    </p:set>
                                    <p:anim calcmode="lin" valueType="num">
                                      <p:cBhvr additive="base">
                                        <p:cTn id="21" dur="500" fill="hold"/>
                                        <p:tgtEl>
                                          <p:spTgt spid="17416"/>
                                        </p:tgtEl>
                                        <p:attrNameLst>
                                          <p:attrName>ppt_x</p:attrName>
                                        </p:attrNameLst>
                                      </p:cBhvr>
                                      <p:tavLst>
                                        <p:tav tm="0">
                                          <p:val>
                                            <p:strVal val="1+#ppt_w/2"/>
                                          </p:val>
                                        </p:tav>
                                        <p:tav tm="100000">
                                          <p:val>
                                            <p:strVal val="#ppt_x"/>
                                          </p:val>
                                        </p:tav>
                                      </p:tavLst>
                                    </p:anim>
                                    <p:anim calcmode="lin" valueType="num">
                                      <p:cBhvr additive="base">
                                        <p:cTn id="22" dur="500" fill="hold"/>
                                        <p:tgtEl>
                                          <p:spTgt spid="17416"/>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Autofit/>
          </a:bodyPr>
          <a:lstStyle/>
          <a:p>
            <a:pPr algn="ctr"/>
            <a:r>
              <a:rPr lang="en-US" sz="4000" b="1" dirty="0" smtClean="0"/>
              <a:t>What’s Wrong with Calling Ourselves </a:t>
            </a:r>
            <a:r>
              <a:rPr lang="en-US" sz="4000" b="1" i="1" dirty="0" smtClean="0"/>
              <a:t>Environmentalists</a:t>
            </a:r>
            <a:r>
              <a:rPr lang="en-US" sz="4000" b="1" dirty="0" smtClean="0"/>
              <a:t>?</a:t>
            </a:r>
            <a:endParaRPr lang="en-US" sz="4000" b="1" dirty="0"/>
          </a:p>
        </p:txBody>
      </p:sp>
      <p:sp>
        <p:nvSpPr>
          <p:cNvPr id="3" name="Content Placeholder 2"/>
          <p:cNvSpPr>
            <a:spLocks noGrp="1"/>
          </p:cNvSpPr>
          <p:nvPr>
            <p:ph sz="quarter" idx="1"/>
          </p:nvPr>
        </p:nvSpPr>
        <p:spPr>
          <a:xfrm>
            <a:off x="457200" y="2438400"/>
            <a:ext cx="8229600" cy="3886200"/>
          </a:xfrm>
        </p:spPr>
        <p:txBody>
          <a:bodyPr>
            <a:normAutofit/>
          </a:bodyPr>
          <a:lstStyle/>
          <a:p>
            <a:r>
              <a:rPr lang="en-US" dirty="0" smtClean="0"/>
              <a:t>Historically: from conservationism through </a:t>
            </a:r>
            <a:r>
              <a:rPr lang="en-US" dirty="0" err="1" smtClean="0"/>
              <a:t>preservationism</a:t>
            </a:r>
            <a:r>
              <a:rPr lang="en-US" dirty="0" smtClean="0"/>
              <a:t> to environmentalism.</a:t>
            </a:r>
          </a:p>
          <a:p>
            <a:r>
              <a:rPr lang="en-US" dirty="0" smtClean="0"/>
              <a:t>Etymologically: </a:t>
            </a:r>
            <a:r>
              <a:rPr lang="en-US" i="1" dirty="0" smtClean="0"/>
              <a:t>environment</a:t>
            </a:r>
            <a:r>
              <a:rPr lang="en-US" dirty="0" smtClean="0"/>
              <a:t> = </a:t>
            </a:r>
            <a:r>
              <a:rPr lang="en-US" i="1" dirty="0" smtClean="0"/>
              <a:t>surroundings</a:t>
            </a:r>
            <a:r>
              <a:rPr lang="en-US" dirty="0" smtClean="0"/>
              <a:t> = </a:t>
            </a:r>
            <a:r>
              <a:rPr lang="en-US" i="1" dirty="0" smtClean="0"/>
              <a:t>everything</a:t>
            </a:r>
            <a:r>
              <a:rPr lang="en-US" dirty="0" smtClean="0"/>
              <a:t>; the inherent totalitarian tendency of environmentalism.</a:t>
            </a:r>
          </a:p>
          <a:p>
            <a:r>
              <a:rPr lang="en-US" dirty="0" smtClean="0"/>
              <a:t>Biblically: preferring Biblical terms for Biblical doctrines and activities.</a:t>
            </a:r>
          </a:p>
          <a:p>
            <a:r>
              <a:rPr lang="en-US" dirty="0" smtClean="0"/>
              <a:t>Why not </a:t>
            </a:r>
            <a:r>
              <a:rPr lang="en-US" i="1" dirty="0" smtClean="0"/>
              <a:t>Biblical Earth stewardship</a:t>
            </a:r>
            <a:r>
              <a:rPr lang="en-US" dirty="0" smtClean="0"/>
              <a:t> or </a:t>
            </a:r>
            <a:r>
              <a:rPr lang="en-US" i="1" dirty="0" smtClean="0"/>
              <a:t>godly dominion?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500" b="1" dirty="0" smtClean="0"/>
              <a:t>Genesis 1:27: The Essence of Man</a:t>
            </a:r>
            <a:endParaRPr lang="en-US" sz="4500" b="1" dirty="0"/>
          </a:p>
        </p:txBody>
      </p:sp>
      <p:sp>
        <p:nvSpPr>
          <p:cNvPr id="3" name="Content Placeholder 2"/>
          <p:cNvSpPr>
            <a:spLocks noGrp="1"/>
          </p:cNvSpPr>
          <p:nvPr>
            <p:ph sz="quarter" idx="1"/>
          </p:nvPr>
        </p:nvSpPr>
        <p:spPr>
          <a:xfrm>
            <a:off x="457200" y="2209800"/>
            <a:ext cx="8229600" cy="4114800"/>
          </a:xfrm>
        </p:spPr>
        <p:txBody>
          <a:bodyPr/>
          <a:lstStyle/>
          <a:p>
            <a:pPr indent="0">
              <a:buNone/>
            </a:pPr>
            <a:r>
              <a:rPr lang="en-US" dirty="0" smtClean="0"/>
              <a:t>“God created man in his own image, in the image of God he created him; male and female he created them.”</a:t>
            </a:r>
          </a:p>
          <a:p>
            <a:pPr indent="0">
              <a:buNone/>
            </a:pPr>
            <a:endParaRPr lang="en-US" dirty="0" smtClean="0"/>
          </a:p>
          <a:p>
            <a:pPr indent="0">
              <a:buNone/>
            </a:pPr>
            <a:r>
              <a:rPr lang="en-US" dirty="0" smtClean="0"/>
              <a:t>Man is</a:t>
            </a:r>
          </a:p>
          <a:p>
            <a:pPr indent="0"/>
            <a:r>
              <a:rPr lang="en-US" dirty="0" smtClean="0"/>
              <a:t>the image of God;</a:t>
            </a:r>
          </a:p>
          <a:p>
            <a:pPr indent="0"/>
            <a:r>
              <a:rPr lang="en-US" dirty="0" smtClean="0"/>
              <a:t>male and female.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3841</TotalTime>
  <Words>1075</Words>
  <Application>Microsoft Macintosh PowerPoint</Application>
  <PresentationFormat>On-screen Show (4:3)</PresentationFormat>
  <Paragraphs>63</Paragraphs>
  <Slides>23</Slides>
  <Notes>0</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Oriel</vt:lpstr>
      <vt:lpstr>Witnessing for Christ in a Religiously Pluralistic World: Confronting Cults and False Religions  with E. Calvin Beisner</vt:lpstr>
      <vt:lpstr>Who said this, and where does he live?</vt:lpstr>
      <vt:lpstr>Memories of My Indian Childhood</vt:lpstr>
      <vt:lpstr>Books by E. Calvin Beisner</vt:lpstr>
      <vt:lpstr>Genesis 1:28</vt:lpstr>
      <vt:lpstr>Biblical Environmental Stewardship</vt:lpstr>
      <vt:lpstr>Godly Dominion’s Effect on Wheat Yields</vt:lpstr>
      <vt:lpstr>What’s Wrong with Calling Ourselves Environmentalists?</vt:lpstr>
      <vt:lpstr>Genesis 1:27: The Essence of Man</vt:lpstr>
      <vt:lpstr>Genesis 1:28: The Mission of Man</vt:lpstr>
      <vt:lpstr>Environmentalism’s Attack on Genesis 1:28</vt:lpstr>
      <vt:lpstr>How the Creation Care Movement Undermines Genesis 1:28</vt:lpstr>
      <vt:lpstr>From Darwinism to Environmentalism:  Attacking the Dignity of Man in Two Stages</vt:lpstr>
      <vt:lpstr>3 Key Books that Unveil the Long War on God’s Image</vt:lpstr>
      <vt:lpstr>1798—Thomas Robert Malthus</vt:lpstr>
      <vt:lpstr>1859—Charles Darwin</vt:lpstr>
      <vt:lpstr>1883—Francis Galton</vt:lpstr>
      <vt:lpstr>1920—Margaret Sanger</vt:lpstr>
      <vt:lpstr>1933—John Dewey</vt:lpstr>
      <vt:lpstr>1953—Hugh Hefner</vt:lpstr>
      <vt:lpstr>1962—Rachel Carson</vt:lpstr>
      <vt:lpstr>1972—Maurice Strong</vt:lpstr>
      <vt:lpstr>Christiana Figueres Invoked the Mayan Goddess Ixchel at COP-16 in Cancun, 2010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Witnessing for Christ in a Religiously Pluralistic World: Confronting Cults and False Religions  with E. Calvin Beisner</dc:title>
  <dc:creator>E. Calvin Beisner</dc:creator>
  <cp:lastModifiedBy>Tom Mangham</cp:lastModifiedBy>
  <cp:revision>224</cp:revision>
  <dcterms:created xsi:type="dcterms:W3CDTF">2014-03-03T19:50:46Z</dcterms:created>
  <dcterms:modified xsi:type="dcterms:W3CDTF">2014-03-03T19:50:54Z</dcterms:modified>
</cp:coreProperties>
</file>