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68" r:id="rId1"/>
  </p:sldMasterIdLst>
  <p:sldIdLst>
    <p:sldId id="256" r:id="rId2"/>
    <p:sldId id="272" r:id="rId3"/>
    <p:sldId id="273" r:id="rId4"/>
    <p:sldId id="274" r:id="rId5"/>
    <p:sldId id="275"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92" d="100"/>
          <a:sy n="92" d="100"/>
        </p:scale>
        <p:origin x="-816"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304F30C-E849-45C3-9B99-7EB88F252196}" type="datetimeFigureOut">
              <a:rPr lang="en-US" smtClean="0"/>
              <a:pPr/>
              <a:t>8/11/13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C3A816B-8994-4CD4-B558-876576A3E69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04F30C-E849-45C3-9B99-7EB88F252196}" type="datetimeFigureOut">
              <a:rPr lang="en-US" smtClean="0"/>
              <a:pPr/>
              <a:t>8/11/13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A816B-8994-4CD4-B558-876576A3E6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04F30C-E849-45C3-9B99-7EB88F252196}" type="datetimeFigureOut">
              <a:rPr lang="en-US" smtClean="0"/>
              <a:pPr/>
              <a:t>8/11/13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A816B-8994-4CD4-B558-876576A3E6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304F30C-E849-45C3-9B99-7EB88F252196}" type="datetimeFigureOut">
              <a:rPr lang="en-US" smtClean="0"/>
              <a:pPr/>
              <a:t>8/11/13</a:t>
            </a:fld>
            <a:endParaRPr lang="en-US"/>
          </a:p>
        </p:txBody>
      </p:sp>
      <p:sp>
        <p:nvSpPr>
          <p:cNvPr id="9" name="Slide Number Placeholder 8"/>
          <p:cNvSpPr>
            <a:spLocks noGrp="1"/>
          </p:cNvSpPr>
          <p:nvPr>
            <p:ph type="sldNum" sz="quarter" idx="15"/>
          </p:nvPr>
        </p:nvSpPr>
        <p:spPr/>
        <p:txBody>
          <a:bodyPr rtlCol="0"/>
          <a:lstStyle/>
          <a:p>
            <a:fld id="{FC3A816B-8994-4CD4-B558-876576A3E69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304F30C-E849-45C3-9B99-7EB88F252196}" type="datetimeFigureOut">
              <a:rPr lang="en-US" smtClean="0"/>
              <a:pPr/>
              <a:t>8/11/13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C3A816B-8994-4CD4-B558-876576A3E69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304F30C-E849-45C3-9B99-7EB88F252196}" type="datetimeFigureOut">
              <a:rPr lang="en-US" smtClean="0"/>
              <a:pPr/>
              <a:t>8/11/13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A816B-8994-4CD4-B558-876576A3E69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304F30C-E849-45C3-9B99-7EB88F252196}" type="datetimeFigureOut">
              <a:rPr lang="en-US" smtClean="0"/>
              <a:pPr/>
              <a:t>8/11/13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A816B-8994-4CD4-B558-876576A3E69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304F30C-E849-45C3-9B99-7EB88F252196}" type="datetimeFigureOut">
              <a:rPr lang="en-US" smtClean="0"/>
              <a:pPr/>
              <a:t>8/11/13</a:t>
            </a:fld>
            <a:endParaRPr lang="en-US"/>
          </a:p>
        </p:txBody>
      </p:sp>
      <p:sp>
        <p:nvSpPr>
          <p:cNvPr id="7" name="Slide Number Placeholder 6"/>
          <p:cNvSpPr>
            <a:spLocks noGrp="1"/>
          </p:cNvSpPr>
          <p:nvPr>
            <p:ph type="sldNum" sz="quarter" idx="11"/>
          </p:nvPr>
        </p:nvSpPr>
        <p:spPr/>
        <p:txBody>
          <a:bodyPr rtlCol="0"/>
          <a:lstStyle/>
          <a:p>
            <a:fld id="{FC3A816B-8994-4CD4-B558-876576A3E69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4F30C-E849-45C3-9B99-7EB88F252196}" type="datetimeFigureOut">
              <a:rPr lang="en-US" smtClean="0"/>
              <a:pPr/>
              <a:t>8/11/13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A816B-8994-4CD4-B558-876576A3E6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304F30C-E849-45C3-9B99-7EB88F252196}" type="datetimeFigureOut">
              <a:rPr lang="en-US" smtClean="0"/>
              <a:pPr/>
              <a:t>8/11/13</a:t>
            </a:fld>
            <a:endParaRPr lang="en-US"/>
          </a:p>
        </p:txBody>
      </p:sp>
      <p:sp>
        <p:nvSpPr>
          <p:cNvPr id="22" name="Slide Number Placeholder 21"/>
          <p:cNvSpPr>
            <a:spLocks noGrp="1"/>
          </p:cNvSpPr>
          <p:nvPr>
            <p:ph type="sldNum" sz="quarter" idx="15"/>
          </p:nvPr>
        </p:nvSpPr>
        <p:spPr/>
        <p:txBody>
          <a:bodyPr rtlCol="0"/>
          <a:lstStyle/>
          <a:p>
            <a:fld id="{FC3A816B-8994-4CD4-B558-876576A3E69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304F30C-E849-45C3-9B99-7EB88F252196}" type="datetimeFigureOut">
              <a:rPr lang="en-US" smtClean="0"/>
              <a:pPr/>
              <a:t>8/11/13</a:t>
            </a:fld>
            <a:endParaRPr lang="en-US"/>
          </a:p>
        </p:txBody>
      </p:sp>
      <p:sp>
        <p:nvSpPr>
          <p:cNvPr id="18" name="Slide Number Placeholder 17"/>
          <p:cNvSpPr>
            <a:spLocks noGrp="1"/>
          </p:cNvSpPr>
          <p:nvPr>
            <p:ph type="sldNum" sz="quarter" idx="11"/>
          </p:nvPr>
        </p:nvSpPr>
        <p:spPr/>
        <p:txBody>
          <a:bodyPr rtlCol="0"/>
          <a:lstStyle/>
          <a:p>
            <a:fld id="{FC3A816B-8994-4CD4-B558-876576A3E69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304F30C-E849-45C3-9B99-7EB88F252196}" type="datetimeFigureOut">
              <a:rPr lang="en-US" smtClean="0"/>
              <a:pPr/>
              <a:t>8/11/13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C3A816B-8994-4CD4-B558-876576A3E6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382000" cy="3276600"/>
          </a:xfrm>
        </p:spPr>
        <p:txBody>
          <a:bodyPr>
            <a:normAutofit/>
          </a:bodyPr>
          <a:lstStyle/>
          <a:p>
            <a:pPr algn="r"/>
            <a:r>
              <a:rPr lang="en-US" dirty="0"/>
              <a:t>Witnessing for Christ in a Religiously Pluralistic World:</a:t>
            </a:r>
            <a:br>
              <a:rPr lang="en-US" dirty="0"/>
            </a:br>
            <a:r>
              <a:rPr lang="en-US" dirty="0"/>
              <a:t>Confronting Cults and False Religions</a:t>
            </a:r>
            <a:br>
              <a:rPr lang="en-US" dirty="0"/>
            </a:br>
            <a:r>
              <a:rPr lang="en-US" dirty="0"/>
              <a:t/>
            </a:r>
            <a:br>
              <a:rPr lang="en-US" dirty="0"/>
            </a:br>
            <a:r>
              <a:rPr lang="en-US" dirty="0"/>
              <a:t>with E. Calvin </a:t>
            </a:r>
            <a:r>
              <a:rPr lang="en-US" dirty="0" err="1"/>
              <a:t>Beisner</a:t>
            </a:r>
            <a:endParaRPr lang="en-US" spc="-100" dirty="0"/>
          </a:p>
        </p:txBody>
      </p:sp>
      <p:sp>
        <p:nvSpPr>
          <p:cNvPr id="3" name="Subtitle 2"/>
          <p:cNvSpPr>
            <a:spLocks noGrp="1"/>
          </p:cNvSpPr>
          <p:nvPr>
            <p:ph type="subTitle" idx="1"/>
          </p:nvPr>
        </p:nvSpPr>
        <p:spPr>
          <a:xfrm>
            <a:off x="533400" y="5486400"/>
            <a:ext cx="7854696" cy="990600"/>
          </a:xfrm>
        </p:spPr>
        <p:txBody>
          <a:bodyPr>
            <a:normAutofit/>
          </a:bodyPr>
          <a:lstStyle/>
          <a:p>
            <a:r>
              <a:rPr lang="en-US" sz="2000" dirty="0" smtClean="0"/>
              <a:t>Unit 10: </a:t>
            </a:r>
            <a:r>
              <a:rPr lang="en-US" sz="2000" dirty="0" err="1" smtClean="0"/>
              <a:t>Oneism</a:t>
            </a:r>
            <a:r>
              <a:rPr lang="en-US" sz="2000" dirty="0" smtClean="0"/>
              <a:t> versus </a:t>
            </a:r>
            <a:r>
              <a:rPr lang="en-US" sz="2000" dirty="0" err="1" smtClean="0"/>
              <a:t>Twoism</a:t>
            </a:r>
            <a:r>
              <a:rPr lang="en-US" sz="2000" dirty="0" smtClean="0"/>
              <a:t>: Pagan Revival in the Modern World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is two (Two-ism)</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77520224"/>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Humanity is one</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48024984"/>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Humanity is two</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84046716"/>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Religions are one</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49248581"/>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Religions are two</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06536325"/>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problem according to one-ism</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56464848"/>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problem according to two-ism</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69515514"/>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one-</a:t>
            </a:r>
            <a:r>
              <a:rPr lang="en-US" dirty="0" err="1" smtClean="0"/>
              <a:t>ist</a:t>
            </a:r>
            <a:r>
              <a:rPr lang="en-US" dirty="0" smtClean="0"/>
              <a:t> solution</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81033884"/>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two-</a:t>
            </a:r>
            <a:r>
              <a:rPr lang="en-US" dirty="0" err="1" smtClean="0"/>
              <a:t>ist</a:t>
            </a:r>
            <a:r>
              <a:rPr lang="en-US" dirty="0" smtClean="0"/>
              <a:t> solution</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15812144"/>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for evangelism</a:t>
            </a:r>
            <a:endParaRPr lang="en-US" dirty="0"/>
          </a:p>
        </p:txBody>
      </p:sp>
      <p:sp>
        <p:nvSpPr>
          <p:cNvPr id="3" name="Content Placeholder 2"/>
          <p:cNvSpPr>
            <a:spLocks noGrp="1"/>
          </p:cNvSpPr>
          <p:nvPr>
            <p:ph sz="quarter" idx="1"/>
          </p:nvPr>
        </p:nvSpPr>
        <p:spPr/>
        <p:txBody>
          <a:bodyPr/>
          <a:lstStyle/>
          <a:p>
            <a:r>
              <a:rPr lang="en-US" dirty="0" smtClean="0"/>
              <a:t>God the Evangelist</a:t>
            </a:r>
          </a:p>
          <a:p>
            <a:r>
              <a:rPr lang="en-US" dirty="0" smtClean="0"/>
              <a:t>God uses Christians to seek others.</a:t>
            </a:r>
          </a:p>
          <a:p>
            <a:r>
              <a:rPr lang="en-US" dirty="0" smtClean="0"/>
              <a:t>God uses sinners to accomplish His purposes.</a:t>
            </a:r>
          </a:p>
          <a:p>
            <a:r>
              <a:rPr lang="en-US" dirty="0" smtClean="0"/>
              <a:t>The mouth is the overflow of the heart.</a:t>
            </a:r>
          </a:p>
          <a:p>
            <a:r>
              <a:rPr lang="en-US" dirty="0" smtClean="0"/>
              <a:t>Conversion is a process.</a:t>
            </a:r>
          </a:p>
          <a:p>
            <a:r>
              <a:rPr lang="en-US" dirty="0" smtClean="0"/>
              <a:t>Listen, love, laugh.</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69826998"/>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Paul’s assertion of two-ism against first-century pagan one-ism</a:t>
            </a:r>
            <a:endParaRPr lang="en-US" dirty="0"/>
          </a:p>
        </p:txBody>
      </p:sp>
      <p:sp>
        <p:nvSpPr>
          <p:cNvPr id="3" name="Content Placeholder 2"/>
          <p:cNvSpPr>
            <a:spLocks noGrp="1"/>
          </p:cNvSpPr>
          <p:nvPr>
            <p:ph sz="quarter" idx="1"/>
          </p:nvPr>
        </p:nvSpPr>
        <p:spPr/>
        <p:txBody>
          <a:bodyPr>
            <a:normAutofit/>
          </a:bodyPr>
          <a:lstStyle/>
          <a:p>
            <a:pPr marL="0" indent="0">
              <a:buNone/>
            </a:pPr>
            <a:r>
              <a:rPr lang="en-US" b="1" dirty="0"/>
              <a:t>Romans 1:16-32 </a:t>
            </a:r>
            <a:r>
              <a:rPr lang="en-US" dirty="0"/>
              <a:t> I am not ashamed of the gospel, for it is the power of God for salvation to everyone who believes, to the Jew first and also to the Greek.  </a:t>
            </a:r>
            <a:r>
              <a:rPr lang="en-US" baseline="30000" dirty="0"/>
              <a:t>17</a:t>
            </a:r>
            <a:r>
              <a:rPr lang="en-US" dirty="0"/>
              <a:t> For in it the righteousness of God is revealed from faith for faith, as it is written, "The righteous shall live by faith."  </a:t>
            </a:r>
            <a:r>
              <a:rPr lang="en-US" baseline="30000" dirty="0"/>
              <a:t>18</a:t>
            </a:r>
            <a:r>
              <a:rPr lang="en-US" dirty="0"/>
              <a:t> For the wrath of God is revealed from heaven against all ungodliness and unrighteousness of men, who by their unrighteousness suppress the truth.  </a:t>
            </a:r>
            <a:r>
              <a:rPr lang="en-US" baseline="30000" dirty="0"/>
              <a:t>19</a:t>
            </a:r>
            <a:r>
              <a:rPr lang="en-US" dirty="0"/>
              <a:t> For what can be known about God is plain to them, because God has shown it to </a:t>
            </a:r>
            <a:r>
              <a:rPr lang="en-US" dirty="0" smtClean="0"/>
              <a:t>them.</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90215731"/>
      </p:ext>
    </p:extLst>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Judaism and </a:t>
            </a:r>
            <a:r>
              <a:rPr lang="en-US" dirty="0" err="1" smtClean="0"/>
              <a:t>Islm</a:t>
            </a:r>
            <a:r>
              <a:rPr lang="en-US" dirty="0" smtClean="0"/>
              <a:t> two-</a:t>
            </a:r>
            <a:r>
              <a:rPr lang="en-US" dirty="0" err="1" smtClean="0"/>
              <a:t>ist</a:t>
            </a:r>
            <a:r>
              <a:rPr lang="en-US" dirty="0" smtClean="0"/>
              <a:t>?</a:t>
            </a:r>
            <a:endParaRPr lang="en-US" dirty="0"/>
          </a:p>
        </p:txBody>
      </p:sp>
      <p:sp>
        <p:nvSpPr>
          <p:cNvPr id="3" name="Content Placeholder 2"/>
          <p:cNvSpPr>
            <a:spLocks noGrp="1"/>
          </p:cNvSpPr>
          <p:nvPr>
            <p:ph sz="quarter" idx="1"/>
          </p:nvPr>
        </p:nvSpPr>
        <p:spPr/>
        <p:txBody>
          <a:bodyPr/>
          <a:lstStyle/>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21081084"/>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aseline="30000" dirty="0" smtClean="0"/>
              <a:t>20</a:t>
            </a:r>
            <a:r>
              <a:rPr lang="en-US" dirty="0" smtClean="0"/>
              <a:t> </a:t>
            </a:r>
            <a:r>
              <a:rPr lang="en-US" dirty="0"/>
              <a:t>For his invisible attributes, namely, his eternal power and divine nature, have been clearly perceived, ever since the creation of the world, in the things that have been made. So they are without excuse.  </a:t>
            </a:r>
            <a:r>
              <a:rPr lang="en-US" baseline="30000" dirty="0"/>
              <a:t>21</a:t>
            </a:r>
            <a:r>
              <a:rPr lang="en-US" dirty="0"/>
              <a:t> For although they knew God, they did not honor him as God or give thanks to him, but they became futile in their thinking, and their foolish hearts were darkened.  </a:t>
            </a:r>
            <a:r>
              <a:rPr lang="en-US" baseline="30000" dirty="0"/>
              <a:t>22</a:t>
            </a:r>
            <a:r>
              <a:rPr lang="en-US" dirty="0"/>
              <a:t> Claiming to be wise, they became fools,  </a:t>
            </a:r>
            <a:r>
              <a:rPr lang="en-US" baseline="30000" dirty="0"/>
              <a:t>23</a:t>
            </a:r>
            <a:r>
              <a:rPr lang="en-US" dirty="0"/>
              <a:t> and exchanged the glory of the immortal God for images resembling mortal man and birds and animals and </a:t>
            </a:r>
            <a:r>
              <a:rPr lang="en-US" dirty="0" smtClean="0"/>
              <a:t>reptiles.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13484934"/>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aseline="30000" dirty="0" smtClean="0"/>
              <a:t>24</a:t>
            </a:r>
            <a:r>
              <a:rPr lang="en-US" dirty="0" smtClean="0"/>
              <a:t> </a:t>
            </a:r>
            <a:r>
              <a:rPr lang="en-US" dirty="0"/>
              <a:t>Therefore God gave them up in the lusts of their hearts to impurity, to the dishonoring of their bodies among themselves,  </a:t>
            </a:r>
            <a:r>
              <a:rPr lang="en-US" baseline="30000" dirty="0"/>
              <a:t>25</a:t>
            </a:r>
            <a:r>
              <a:rPr lang="en-US" dirty="0"/>
              <a:t> because they exchanged the truth about God for a lie and worshiped and served the creature rather than the Creator, who is blessed forever! Amen.  </a:t>
            </a:r>
            <a:r>
              <a:rPr lang="en-US" baseline="30000" dirty="0"/>
              <a:t>26</a:t>
            </a:r>
            <a:r>
              <a:rPr lang="en-US" dirty="0"/>
              <a:t> For this reason God gave them up to dishonorable passions. For their women exchanged natural relations for those that are contrary to nature;  </a:t>
            </a:r>
            <a:r>
              <a:rPr lang="en-US" baseline="30000" dirty="0"/>
              <a:t>27</a:t>
            </a:r>
            <a:r>
              <a:rPr lang="en-US" dirty="0"/>
              <a:t> and the men likewise gave up natural relations with women and were consumed with passion for one another, men committing shameless acts with men and receiving in themselves the due penalty for their </a:t>
            </a:r>
            <a:r>
              <a:rPr lang="en-US" dirty="0" smtClean="0"/>
              <a:t>error.</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14080165"/>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aseline="30000" dirty="0" smtClean="0"/>
              <a:t>28</a:t>
            </a:r>
            <a:r>
              <a:rPr lang="en-US" dirty="0" smtClean="0"/>
              <a:t> </a:t>
            </a:r>
            <a:r>
              <a:rPr lang="en-US" dirty="0"/>
              <a:t>And since they did not see fit to acknowledge God, God gave them up to a debased mind to do what ought not to be done.  </a:t>
            </a:r>
            <a:r>
              <a:rPr lang="en-US" baseline="30000" dirty="0"/>
              <a:t>29</a:t>
            </a:r>
            <a:r>
              <a:rPr lang="en-US" dirty="0"/>
              <a:t> They were filled with all manner of unrighteousness, evil, covetousness, malice. They are full of envy, murder, strife, deceit, maliciousness. They are gossips,  </a:t>
            </a:r>
            <a:r>
              <a:rPr lang="en-US" baseline="30000" dirty="0"/>
              <a:t>30</a:t>
            </a:r>
            <a:r>
              <a:rPr lang="en-US" dirty="0"/>
              <a:t> slanderers, haters of God, insolent, haughty, boastful, inventors of evil, disobedient to parents,  </a:t>
            </a:r>
            <a:r>
              <a:rPr lang="en-US" baseline="30000" dirty="0"/>
              <a:t>31</a:t>
            </a:r>
            <a:r>
              <a:rPr lang="en-US" dirty="0"/>
              <a:t> foolish, faithless, heartless, ruthless.  </a:t>
            </a:r>
            <a:r>
              <a:rPr lang="en-US" baseline="30000" dirty="0"/>
              <a:t>32</a:t>
            </a:r>
            <a:r>
              <a:rPr lang="en-US" dirty="0"/>
              <a:t> Though they know God's decree that those who practice such things deserve to die, they not only do them but give approval to those who practice them.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30437618"/>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neo-pagan resurgence</a:t>
            </a:r>
            <a:endParaRPr lang="en-US" dirty="0"/>
          </a:p>
        </p:txBody>
      </p:sp>
      <p:sp>
        <p:nvSpPr>
          <p:cNvPr id="3" name="Content Placeholder 2"/>
          <p:cNvSpPr>
            <a:spLocks noGrp="1"/>
          </p:cNvSpPr>
          <p:nvPr>
            <p:ph sz="quarter" idx="1"/>
          </p:nvPr>
        </p:nvSpPr>
        <p:spPr/>
        <p:txBody>
          <a:bodyPr/>
          <a:lstStyle/>
          <a:p>
            <a:pPr marL="0" indent="0">
              <a:buNone/>
            </a:pPr>
            <a:r>
              <a:rPr lang="en-US" dirty="0" smtClean="0"/>
              <a:t>“</a:t>
            </a:r>
            <a:r>
              <a:rPr lang="en-US" dirty="0" err="1" smtClean="0"/>
              <a:t>Neopagans</a:t>
            </a:r>
            <a:r>
              <a:rPr lang="en-US" dirty="0" smtClean="0"/>
              <a:t> are the darling of a variety of movements. They lead the way in the ‘green’ movement, in systems of wealth distribution, in planetary programs for social justice, in solutions to supposedly man-made global warming, in interfaith conferences, in the normalization of all sexual expressions, and in the promotion of globalist theories through the United Nations.”</a:t>
            </a:r>
          </a:p>
          <a:p>
            <a:pPr marL="0" indent="0" algn="r">
              <a:buNone/>
            </a:pPr>
            <a:r>
              <a:rPr lang="en-US" dirty="0" smtClean="0"/>
              <a:t>Peter Jones, </a:t>
            </a:r>
            <a:r>
              <a:rPr lang="en-US" i="1" dirty="0" smtClean="0"/>
              <a:t>One or Two?</a:t>
            </a:r>
          </a:p>
          <a:p>
            <a:pPr marL="0" indent="0" algn="r">
              <a:buNone/>
            </a:pPr>
            <a:r>
              <a:rPr lang="en-US" i="1" dirty="0" smtClean="0"/>
              <a:t>Seeing a World of Difference</a:t>
            </a:r>
            <a:r>
              <a:rPr lang="en-US" dirty="0" smtClean="0"/>
              <a:t>, 11</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93716371"/>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Essence of neo-paganism</a:t>
            </a:r>
            <a:endParaRPr lang="en-US" dirty="0"/>
          </a:p>
        </p:txBody>
      </p:sp>
      <p:sp>
        <p:nvSpPr>
          <p:cNvPr id="3" name="Content Placeholder 2"/>
          <p:cNvSpPr>
            <a:spLocks noGrp="1"/>
          </p:cNvSpPr>
          <p:nvPr>
            <p:ph sz="quarter" idx="1"/>
          </p:nvPr>
        </p:nvSpPr>
        <p:spPr>
          <a:xfrm>
            <a:off x="457200" y="2743200"/>
            <a:ext cx="7467600" cy="3730752"/>
          </a:xfrm>
        </p:spPr>
        <p:txBody>
          <a:bodyPr/>
          <a:lstStyle/>
          <a:p>
            <a:r>
              <a:rPr lang="en-US" dirty="0" err="1" smtClean="0"/>
              <a:t>Oneism</a:t>
            </a:r>
            <a:r>
              <a:rPr lang="en-US" dirty="0" smtClean="0"/>
              <a:t> (neo-pagan) versus two-ism (Christian)</a:t>
            </a:r>
          </a:p>
          <a:p>
            <a:r>
              <a:rPr lang="en-US" dirty="0" smtClean="0"/>
              <a:t>“Defining spirituality as a combination of social justice and mysticism … constitutes the essence of the new religions paganism.”—Jones, 13</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47202567"/>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01762"/>
          </a:xfrm>
        </p:spPr>
        <p:txBody>
          <a:bodyPr>
            <a:normAutofit fontScale="90000"/>
          </a:bodyPr>
          <a:lstStyle/>
          <a:p>
            <a:r>
              <a:rPr lang="en-US" dirty="0" smtClean="0"/>
              <a:t>“Going Pagan: ‘Church Army’ shows signs of theological compromise in the Church,” worldmag.com, July 12, 2013</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371600" y="1828800"/>
            <a:ext cx="6248400" cy="4274079"/>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34362701"/>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is one (One-ism)</a:t>
            </a:r>
            <a:endParaRPr lang="en-US" dirty="0"/>
          </a:p>
        </p:txBody>
      </p:sp>
      <p:sp>
        <p:nvSpPr>
          <p:cNvPr id="3" name="Content Placeholder 2"/>
          <p:cNvSpPr>
            <a:spLocks noGrp="1"/>
          </p:cNvSpPr>
          <p:nvPr>
            <p:ph sz="quarter" idx="1"/>
          </p:nvPr>
        </p:nvSpPr>
        <p:spPr/>
        <p:txBody>
          <a:bodyPr/>
          <a:lstStyle/>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8553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6213</TotalTime>
  <Words>768</Words>
  <Application>Microsoft Macintosh PowerPoint</Application>
  <PresentationFormat>On-screen Show (4:3)</PresentationFormat>
  <Paragraphs>33</Paragraphs>
  <Slides>20</Slides>
  <Notes>0</Notes>
  <HiddenSlides>0</HiddenSlides>
  <MMClips>0</MMClips>
  <ScaleCrop>false</ScaleCrop>
  <HeadingPairs>
    <vt:vector size="4" baseType="variant">
      <vt:variant>
        <vt:lpstr>Design Template</vt:lpstr>
      </vt:variant>
      <vt:variant>
        <vt:i4>1</vt:i4>
      </vt:variant>
      <vt:variant>
        <vt:lpstr>Slide Titles</vt:lpstr>
      </vt:variant>
      <vt:variant>
        <vt:i4>20</vt:i4>
      </vt:variant>
    </vt:vector>
  </HeadingPairs>
  <TitlesOfParts>
    <vt:vector size="21" baseType="lpstr">
      <vt:lpstr>Oriel</vt:lpstr>
      <vt:lpstr>Witnessing for Christ in a Religiously Pluralistic World: Confronting Cults and False Religions  with E. Calvin Beisner</vt:lpstr>
      <vt:lpstr>Paul’s assertion of two-ism against first-century pagan one-ism</vt:lpstr>
      <vt:lpstr>Slide 3</vt:lpstr>
      <vt:lpstr>Slide 4</vt:lpstr>
      <vt:lpstr>Slide 5</vt:lpstr>
      <vt:lpstr>The neo-pagan resurgence</vt:lpstr>
      <vt:lpstr>Essence of neo-paganism</vt:lpstr>
      <vt:lpstr>“Going Pagan: ‘Church Army’ shows signs of theological compromise in the Church,” worldmag.com, July 12, 2013</vt:lpstr>
      <vt:lpstr>All is one (One-ism)</vt:lpstr>
      <vt:lpstr>All is two (Two-ism)</vt:lpstr>
      <vt:lpstr>Humanity is one</vt:lpstr>
      <vt:lpstr>Humanity is two</vt:lpstr>
      <vt:lpstr>Religions are one</vt:lpstr>
      <vt:lpstr>Religions are two</vt:lpstr>
      <vt:lpstr>Our problem according to one-ism</vt:lpstr>
      <vt:lpstr>Our problem according to two-ism</vt:lpstr>
      <vt:lpstr>The one-ist solution</vt:lpstr>
      <vt:lpstr>The two-ist solution</vt:lpstr>
      <vt:lpstr>Principles for evangelism</vt:lpstr>
      <vt:lpstr>Are Judaism and Islm two-ist?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Witnessing for Christ in a Religiously Pluralistic World: Confronting Cults and False Religions  with E. Calvin Beisner</dc:title>
  <dc:creator>E. Calvin Beisner</dc:creator>
  <cp:lastModifiedBy>Tom Mangham</cp:lastModifiedBy>
  <cp:revision>255</cp:revision>
  <dcterms:created xsi:type="dcterms:W3CDTF">2013-08-11T18:24:00Z</dcterms:created>
  <dcterms:modified xsi:type="dcterms:W3CDTF">2013-08-11T18:24:14Z</dcterms:modified>
</cp:coreProperties>
</file>