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68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3429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Witnessing for Christ in a Religiously Pluralistic World:</a:t>
            </a:r>
            <a:br>
              <a:rPr lang="en-US" dirty="0" smtClean="0"/>
            </a:br>
            <a:r>
              <a:rPr lang="en-US" dirty="0" smtClean="0"/>
              <a:t>Confronting Cults and False Religions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E. Calvin Beisner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3:</a:t>
            </a:r>
          </a:p>
          <a:p>
            <a:r>
              <a:rPr lang="en-US" dirty="0" smtClean="0"/>
              <a:t>Jehovah’s Witnesses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Refutation of the Jehovah’s Witnesses’ doctrine of </a:t>
            </a:r>
            <a:r>
              <a:rPr lang="en-US" dirty="0" smtClean="0"/>
              <a:t>God—Part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81400"/>
            <a:ext cx="7467600" cy="2892552"/>
          </a:xfrm>
        </p:spPr>
        <p:txBody>
          <a:bodyPr/>
          <a:lstStyle/>
          <a:p>
            <a:r>
              <a:rPr lang="en-US" dirty="0" smtClean="0"/>
              <a:t>The Bible does not teach that the Holy Spirit is impersonal.</a:t>
            </a:r>
          </a:p>
          <a:p>
            <a:pPr lvl="1"/>
            <a:r>
              <a:rPr lang="en-US" dirty="0" smtClean="0"/>
              <a:t>Dove versus burning bush (Exodus 3).</a:t>
            </a:r>
          </a:p>
          <a:p>
            <a:pPr lvl="1"/>
            <a:r>
              <a:rPr lang="en-US" dirty="0" smtClean="0"/>
              <a:t>Fire versus “consuming fire” (Hebrews 12:29)</a:t>
            </a:r>
          </a:p>
          <a:p>
            <a:pPr lvl="1"/>
            <a:r>
              <a:rPr lang="en-US" dirty="0" smtClean="0"/>
              <a:t>Filled with the Spirit and filled with God (Ephesians 3:19; 4:10)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24138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the Christian doctrine of God (the Trinity)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God: Deuteronomy 4:35, etc.</a:t>
            </a:r>
          </a:p>
          <a:p>
            <a:r>
              <a:rPr lang="en-US" dirty="0" smtClean="0"/>
              <a:t>The Father is God: John 17:3, etc.</a:t>
            </a:r>
          </a:p>
          <a:p>
            <a:r>
              <a:rPr lang="en-US" dirty="0" smtClean="0"/>
              <a:t>The Son is God: Isaiah 9:6; John 1:1; 20:28; Romans 9:5; Titus 2:13; Hebrews 1:8; 2 Peter 1:1</a:t>
            </a:r>
          </a:p>
          <a:p>
            <a:pPr lvl="1"/>
            <a:r>
              <a:rPr lang="en-US" dirty="0" smtClean="0"/>
              <a:t>“the true God”: 1 John 5:20</a:t>
            </a:r>
          </a:p>
          <a:p>
            <a:pPr lvl="1"/>
            <a:r>
              <a:rPr lang="en-US" dirty="0" smtClean="0"/>
              <a:t>“the Lord”—as in Yahweh in OT (Romans 10:9-13; Philippians 2:9-11; Hebrews 1:10-12)</a:t>
            </a:r>
          </a:p>
          <a:p>
            <a:pPr lvl="1"/>
            <a:r>
              <a:rPr lang="en-US" dirty="0" smtClean="0"/>
              <a:t>Possesses divine attributes</a:t>
            </a:r>
          </a:p>
          <a:p>
            <a:r>
              <a:rPr lang="en-US" dirty="0" smtClean="0"/>
              <a:t>The Spirit is God:</a:t>
            </a:r>
          </a:p>
          <a:p>
            <a:pPr lvl="1"/>
            <a:r>
              <a:rPr lang="en-US" dirty="0" smtClean="0"/>
              <a:t>Personal: Meaning of “spirit”</a:t>
            </a:r>
          </a:p>
          <a:p>
            <a:pPr lvl="1"/>
            <a:r>
              <a:rPr lang="en-US" dirty="0" smtClean="0"/>
              <a:t>Name: Matthew 28:19; 2 Corinthians 13:16</a:t>
            </a:r>
          </a:p>
          <a:p>
            <a:pPr lvl="1"/>
            <a:r>
              <a:rPr lang="en-US" dirty="0" smtClean="0"/>
              <a:t>More: John 14-16; Acts 13:2; etc.</a:t>
            </a:r>
          </a:p>
          <a:p>
            <a:r>
              <a:rPr lang="en-US" dirty="0" smtClean="0"/>
              <a:t>Distinct Persons (recall from earlier lectures)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12671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Jehovah’s Witnesses’ human eschatology: death, soul/spirit, hell—Part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Death ends personal existence</a:t>
            </a:r>
          </a:p>
          <a:p>
            <a:pPr lvl="1"/>
            <a:r>
              <a:rPr lang="en-US" dirty="0" smtClean="0"/>
              <a:t>Genesis 3:19: return to dust</a:t>
            </a:r>
          </a:p>
          <a:p>
            <a:pPr lvl="1"/>
            <a:r>
              <a:rPr lang="en-US" dirty="0" smtClean="0"/>
              <a:t>Psalm 146:4: death ends all thinking</a:t>
            </a:r>
          </a:p>
          <a:p>
            <a:pPr lvl="1"/>
            <a:r>
              <a:rPr lang="en-US" dirty="0" smtClean="0"/>
              <a:t>Ecclesiastes 9:5, 10: dead unconscious and inactive</a:t>
            </a:r>
          </a:p>
          <a:p>
            <a:pPr lvl="1"/>
            <a:r>
              <a:rPr lang="en-US" dirty="0" smtClean="0"/>
              <a:t>Ezekiel 18:4: soul that sins dies</a:t>
            </a:r>
          </a:p>
          <a:p>
            <a:pPr lvl="1"/>
            <a:r>
              <a:rPr lang="en-US" dirty="0" smtClean="0"/>
              <a:t>John 11:11-14: death is like sleep</a:t>
            </a:r>
          </a:p>
          <a:p>
            <a:r>
              <a:rPr lang="en-US" dirty="0" smtClean="0"/>
              <a:t>There is no immaterial soul or spirit</a:t>
            </a:r>
          </a:p>
          <a:p>
            <a:pPr lvl="1"/>
            <a:r>
              <a:rPr lang="en-US" dirty="0" smtClean="0"/>
              <a:t>Genesis 2:7; 1 Corinthians 15:45: Adam didn’t have a soul but was one</a:t>
            </a:r>
          </a:p>
          <a:p>
            <a:pPr lvl="1"/>
            <a:r>
              <a:rPr lang="en-US" dirty="0" smtClean="0"/>
              <a:t>Genesis 2:7; Ecclesiastes 3:19-21; 12:7: spirit is merely life-force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67857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Jehovah’s Witnesses’ human eschatology: death, soul/spirit, </a:t>
            </a:r>
            <a:r>
              <a:rPr lang="en-US" dirty="0" smtClean="0"/>
              <a:t>hell—Part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86200"/>
            <a:ext cx="7467600" cy="2587752"/>
          </a:xfrm>
        </p:spPr>
        <p:txBody>
          <a:bodyPr/>
          <a:lstStyle/>
          <a:p>
            <a:r>
              <a:rPr lang="en-US" dirty="0" smtClean="0"/>
              <a:t>Since </a:t>
            </a:r>
            <a:r>
              <a:rPr lang="en-US" dirty="0"/>
              <a:t>death ends personal existence, there is no conscious suffering for the lost after death—and hence no </a:t>
            </a:r>
            <a:r>
              <a:rPr lang="en-US" dirty="0" smtClean="0"/>
              <a:t>hell. (Jeremiah 7:30-31; Matthew 10:28; Acts 2:27; 1 John 4:8; Revelation 20:14-15)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1687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Refutation of Jehovah’s Witnesses’ doctrine of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7467600" cy="4187952"/>
          </a:xfrm>
        </p:spPr>
        <p:txBody>
          <a:bodyPr/>
          <a:lstStyle/>
          <a:p>
            <a:r>
              <a:rPr lang="en-US" dirty="0"/>
              <a:t>Genesis 3:19: “Dust you </a:t>
            </a:r>
            <a:r>
              <a:rPr lang="en-US" u="sng" dirty="0"/>
              <a:t>are</a:t>
            </a:r>
            <a:r>
              <a:rPr lang="en-US" dirty="0"/>
              <a:t>”—now, before death; “and to dust you </a:t>
            </a:r>
            <a:r>
              <a:rPr lang="en-US" u="sng" dirty="0"/>
              <a:t>shall return</a:t>
            </a:r>
            <a:r>
              <a:rPr lang="en-US" dirty="0"/>
              <a:t>”—at death; so now not </a:t>
            </a:r>
            <a:r>
              <a:rPr lang="en-US" u="sng" dirty="0"/>
              <a:t>mere</a:t>
            </a:r>
            <a:r>
              <a:rPr lang="en-US" dirty="0"/>
              <a:t> dust, and at death not </a:t>
            </a:r>
            <a:r>
              <a:rPr lang="en-US" u="sng" dirty="0"/>
              <a:t>mere</a:t>
            </a:r>
            <a:r>
              <a:rPr lang="en-US" dirty="0"/>
              <a:t> </a:t>
            </a:r>
            <a:r>
              <a:rPr lang="en-US" dirty="0" smtClean="0"/>
              <a:t>dust.</a:t>
            </a:r>
          </a:p>
          <a:p>
            <a:r>
              <a:rPr lang="en-US" dirty="0"/>
              <a:t>Psalm 146:4: death doesn’t end thinking but brings human ambitions to naught</a:t>
            </a:r>
            <a:r>
              <a:rPr lang="en-US" dirty="0" smtClean="0"/>
              <a:t>.</a:t>
            </a:r>
          </a:p>
          <a:p>
            <a:r>
              <a:rPr lang="en-US" dirty="0"/>
              <a:t>Ecclesiastes 9:5, 10: phenomenological language, how things appear “under the sun</a:t>
            </a:r>
            <a:r>
              <a:rPr lang="en-US" dirty="0" smtClean="0"/>
              <a:t>.”</a:t>
            </a:r>
          </a:p>
          <a:p>
            <a:r>
              <a:rPr lang="en-US" dirty="0"/>
              <a:t>John 11:11–14: death is </a:t>
            </a:r>
            <a:r>
              <a:rPr lang="en-US" u="sng" dirty="0"/>
              <a:t>like</a:t>
            </a:r>
            <a:r>
              <a:rPr lang="en-US" dirty="0"/>
              <a:t> sleep, but (a) sleep isn’t lack of mental activity, and (b) this is phenomenal (appearance-driven) language.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1371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Refutation of Jehovah’s Witnesses’ doctrine of soul/spirit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362200"/>
            <a:ext cx="7467600" cy="41117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word </a:t>
            </a:r>
            <a:r>
              <a:rPr lang="en-US" i="1" dirty="0"/>
              <a:t>soul</a:t>
            </a:r>
            <a:r>
              <a:rPr lang="en-US" dirty="0"/>
              <a:t> sometimes in Scripture denotes simply the person, at other times something a person </a:t>
            </a:r>
            <a:r>
              <a:rPr lang="en-US" i="1" dirty="0"/>
              <a:t>has</a:t>
            </a:r>
            <a:r>
              <a:rPr lang="en-US" dirty="0"/>
              <a:t>; context determines. For the latter, </a:t>
            </a:r>
            <a:r>
              <a:rPr lang="en-US" dirty="0" smtClean="0"/>
              <a:t>see Psalm 35:9-10; Luke 1:46-47)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word </a:t>
            </a:r>
            <a:r>
              <a:rPr lang="en-US" i="1" dirty="0"/>
              <a:t>spirit</a:t>
            </a:r>
            <a:r>
              <a:rPr lang="en-US" dirty="0"/>
              <a:t> sometimes denotes simply breath but at other times clearly something more than breath, one’s personal consciousness (in which cases it is synonymous with </a:t>
            </a:r>
            <a:r>
              <a:rPr lang="en-US" i="1" dirty="0"/>
              <a:t>soul</a:t>
            </a:r>
            <a:r>
              <a:rPr lang="en-US" dirty="0"/>
              <a:t>—and the two are used interchangeably in Scripture: all that Scripture says about the soul it says about the spirit, and vice versa</a:t>
            </a:r>
            <a:r>
              <a:rPr lang="en-US" dirty="0" smtClean="0"/>
              <a:t>). (1 Corinthians 2:11; 7:34)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68716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Refutation of Jehovah’s Witnesses’ doctrine that there is no conscious punishment after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971800"/>
            <a:ext cx="7467600" cy="3502152"/>
          </a:xfrm>
        </p:spPr>
        <p:txBody>
          <a:bodyPr/>
          <a:lstStyle/>
          <a:p>
            <a:r>
              <a:rPr lang="en-US" dirty="0"/>
              <a:t>Jeremiah 7:31: “I did not command” is in synthetic parallel with “nor did it come into my </a:t>
            </a:r>
            <a:r>
              <a:rPr lang="en-US" dirty="0" smtClean="0"/>
              <a:t>mind”</a:t>
            </a:r>
          </a:p>
          <a:p>
            <a:r>
              <a:rPr lang="en-US" dirty="0"/>
              <a:t>Matthew 10:28</a:t>
            </a:r>
            <a:r>
              <a:rPr lang="en-US" dirty="0" smtClean="0"/>
              <a:t>: what does “destroy” mean?</a:t>
            </a:r>
          </a:p>
          <a:p>
            <a:r>
              <a:rPr lang="en-US" dirty="0" smtClean="0"/>
              <a:t>Acts 2:27: irrelevant.</a:t>
            </a:r>
          </a:p>
          <a:p>
            <a:r>
              <a:rPr lang="en-US" dirty="0" smtClean="0"/>
              <a:t>1 John 4:8: God is love—but God is also just.</a:t>
            </a:r>
          </a:p>
          <a:p>
            <a:r>
              <a:rPr lang="en-US" dirty="0" smtClean="0"/>
              <a:t>Revelation 20:14; 20:10: conscious, everlasting torment in hell.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405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Biblical doctrines of death, soul, and 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Death: James 2:26; Matthew 22:31-32</a:t>
            </a:r>
          </a:p>
          <a:p>
            <a:r>
              <a:rPr lang="en-US" dirty="0" smtClean="0"/>
              <a:t>Soul/spirit: Body/spirit duality: Matthew 10:28; Romans 12:1-2; 1 Corinthians 7:34; James 2:26; 1 Corinthians 5:4-5; 2 Corinthians 7:1; Romans 2:28-29; 2 Corinthians 4:16</a:t>
            </a:r>
          </a:p>
          <a:p>
            <a:r>
              <a:rPr lang="en-US" dirty="0"/>
              <a:t>Man continues to live, though in a different condition, after the separation of spirit from </a:t>
            </a:r>
            <a:r>
              <a:rPr lang="en-US" dirty="0" smtClean="0"/>
              <a:t>body: Hebrews 12:22-23; 1 Peter 3:18-20; Revelation 6:9-10</a:t>
            </a:r>
          </a:p>
          <a:p>
            <a:r>
              <a:rPr lang="en-US" dirty="0" smtClean="0"/>
              <a:t>There is eternal conscious torment for unbelievers: Matthew 25:41-46; Revelation 14:9-11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74615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Jehovah’s Witnesses’ doctrine of the resurrection of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00400"/>
            <a:ext cx="7467600" cy="3273552"/>
          </a:xfrm>
        </p:spPr>
        <p:txBody>
          <a:bodyPr/>
          <a:lstStyle/>
          <a:p>
            <a:r>
              <a:rPr lang="en-US" dirty="0" smtClean="0"/>
              <a:t>Christ was raised spiritually, not bodily</a:t>
            </a:r>
          </a:p>
          <a:p>
            <a:r>
              <a:rPr lang="en-US" dirty="0" smtClean="0"/>
              <a:t>Refutation:</a:t>
            </a:r>
          </a:p>
          <a:p>
            <a:pPr lvl="1"/>
            <a:r>
              <a:rPr lang="en-US" dirty="0" smtClean="0"/>
              <a:t>Matthew 10:28: ransom doesn’t imply no bodily resurrection.</a:t>
            </a:r>
          </a:p>
          <a:p>
            <a:pPr lvl="1"/>
            <a:r>
              <a:rPr lang="en-US" dirty="0" smtClean="0"/>
              <a:t>1 Corinthians 15:35-37: whole context shows doesn’t imply no bodily resurrection.</a:t>
            </a:r>
          </a:p>
          <a:p>
            <a:pPr lvl="1"/>
            <a:r>
              <a:rPr lang="en-US" dirty="0" smtClean="0"/>
              <a:t>1 Peter 3:18 doesn’t mean “made alive </a:t>
            </a:r>
            <a:r>
              <a:rPr lang="en-US" u="sng" dirty="0" smtClean="0"/>
              <a:t>as</a:t>
            </a:r>
            <a:r>
              <a:rPr lang="en-US" dirty="0" smtClean="0"/>
              <a:t> a spirit.”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1621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Biblical proof of the bodily resurrection of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76600"/>
            <a:ext cx="7467600" cy="3197352"/>
          </a:xfrm>
        </p:spPr>
        <p:txBody>
          <a:bodyPr/>
          <a:lstStyle/>
          <a:p>
            <a:r>
              <a:rPr lang="en-US" dirty="0" smtClean="0"/>
              <a:t>Meaning of the term.</a:t>
            </a:r>
          </a:p>
          <a:p>
            <a:r>
              <a:rPr lang="en-US" dirty="0" smtClean="0"/>
              <a:t>Luke 24:39</a:t>
            </a:r>
          </a:p>
          <a:p>
            <a:r>
              <a:rPr lang="en-US" dirty="0" smtClean="0"/>
              <a:t>Matthew 28:6; Mark 16:6</a:t>
            </a:r>
          </a:p>
          <a:p>
            <a:r>
              <a:rPr lang="en-US" dirty="0" smtClean="0"/>
              <a:t>Luke 24:39-40; John 20:20, 25, 27</a:t>
            </a:r>
          </a:p>
          <a:p>
            <a:r>
              <a:rPr lang="en-US" dirty="0" smtClean="0"/>
              <a:t>John 2:19-22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9712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Jehovah’s Witnesses’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Leaders/Presidents:</a:t>
            </a:r>
            <a:endParaRPr lang="en-US" dirty="0"/>
          </a:p>
          <a:p>
            <a:r>
              <a:rPr lang="en-US" dirty="0" smtClean="0"/>
              <a:t>Founder: “Pastor” Charles </a:t>
            </a:r>
            <a:r>
              <a:rPr lang="en-US" dirty="0" err="1" smtClean="0"/>
              <a:t>Taze</a:t>
            </a:r>
            <a:r>
              <a:rPr lang="en-US" dirty="0" smtClean="0"/>
              <a:t> Russell (1852-1916)</a:t>
            </a:r>
          </a:p>
          <a:p>
            <a:pPr lvl="1"/>
            <a:r>
              <a:rPr lang="en-US" dirty="0" smtClean="0"/>
              <a:t>Skeptic at 16.</a:t>
            </a:r>
          </a:p>
          <a:p>
            <a:pPr lvl="1"/>
            <a:r>
              <a:rPr lang="en-US" dirty="0" smtClean="0"/>
              <a:t>Adventist period.</a:t>
            </a:r>
          </a:p>
          <a:p>
            <a:pPr lvl="1"/>
            <a:r>
              <a:rPr lang="en-US" dirty="0" smtClean="0"/>
              <a:t>Launched Watch Tower (1879)</a:t>
            </a:r>
          </a:p>
          <a:p>
            <a:r>
              <a:rPr lang="en-US" dirty="0" smtClean="0"/>
              <a:t>“Judge” Joseph F. Rutherford (1869-1942)</a:t>
            </a:r>
          </a:p>
          <a:p>
            <a:r>
              <a:rPr lang="en-US" dirty="0" smtClean="0"/>
              <a:t>Nathan Knorr (1905-1977)</a:t>
            </a:r>
          </a:p>
          <a:p>
            <a:r>
              <a:rPr lang="en-US" dirty="0" smtClean="0"/>
              <a:t>Frederick W. Franz (1893-1992)</a:t>
            </a:r>
          </a:p>
          <a:p>
            <a:r>
              <a:rPr lang="en-US" dirty="0" smtClean="0"/>
              <a:t>Milton G. </a:t>
            </a:r>
            <a:r>
              <a:rPr lang="en-US" dirty="0" err="1" smtClean="0"/>
              <a:t>Henschel</a:t>
            </a:r>
            <a:r>
              <a:rPr lang="en-US" dirty="0" smtClean="0"/>
              <a:t> (1920-2003)</a:t>
            </a:r>
          </a:p>
          <a:p>
            <a:r>
              <a:rPr lang="en-US" dirty="0" smtClean="0"/>
              <a:t>John A. Adams (1925-____)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4483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Jehovah’s Witnesses’ doctrine of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76600"/>
            <a:ext cx="7467600" cy="3197352"/>
          </a:xfrm>
        </p:spPr>
        <p:txBody>
          <a:bodyPr/>
          <a:lstStyle/>
          <a:p>
            <a:r>
              <a:rPr lang="en-US" dirty="0" smtClean="0"/>
              <a:t>Two classes: heaven-bound and earth-bound</a:t>
            </a:r>
          </a:p>
          <a:p>
            <a:r>
              <a:rPr lang="en-US" dirty="0" smtClean="0"/>
              <a:t>Two conditions: faith and works</a:t>
            </a:r>
          </a:p>
          <a:p>
            <a:pPr lvl="1"/>
            <a:r>
              <a:rPr lang="en-US" dirty="0" smtClean="0"/>
              <a:t>Justification by faith is only provisional.</a:t>
            </a:r>
          </a:p>
          <a:p>
            <a:pPr lvl="1"/>
            <a:r>
              <a:rPr lang="en-US" dirty="0" smtClean="0"/>
              <a:t>It is made permanent by works.</a:t>
            </a:r>
          </a:p>
          <a:p>
            <a:r>
              <a:rPr lang="en-US" dirty="0" smtClean="0"/>
              <a:t>Only the 144,000 are “born again” to be spirit sons to live in heaven.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35365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962"/>
          </a:xfrm>
        </p:spPr>
        <p:txBody>
          <a:bodyPr>
            <a:normAutofit/>
          </a:bodyPr>
          <a:lstStyle/>
          <a:p>
            <a:r>
              <a:rPr lang="en-US" dirty="0" smtClean="0"/>
              <a:t>Refutation of Jehovah’s Witnesses’ doctrine of salvation, and proof of Biblical doctrine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0"/>
            <a:ext cx="7467600" cy="3425952"/>
          </a:xfrm>
        </p:spPr>
        <p:txBody>
          <a:bodyPr/>
          <a:lstStyle/>
          <a:p>
            <a:r>
              <a:rPr lang="en-US" dirty="0" smtClean="0"/>
              <a:t>Refutation of JWs’ doctrine</a:t>
            </a:r>
          </a:p>
          <a:p>
            <a:pPr lvl="1"/>
            <a:r>
              <a:rPr lang="en-US" dirty="0" smtClean="0"/>
              <a:t>Two classes: other interpretations of 144,000</a:t>
            </a:r>
          </a:p>
          <a:p>
            <a:pPr lvl="1"/>
            <a:r>
              <a:rPr lang="en-US" dirty="0" smtClean="0"/>
              <a:t>Different roles of faith and works</a:t>
            </a:r>
          </a:p>
          <a:p>
            <a:pPr lvl="2"/>
            <a:r>
              <a:rPr lang="en-US" dirty="0" smtClean="0"/>
              <a:t>Faith is condition.</a:t>
            </a:r>
          </a:p>
          <a:p>
            <a:pPr lvl="2"/>
            <a:r>
              <a:rPr lang="en-US" dirty="0" smtClean="0"/>
              <a:t>Works are proof.</a:t>
            </a:r>
          </a:p>
          <a:p>
            <a:pPr lvl="2"/>
            <a:r>
              <a:rPr lang="en-US" dirty="0" smtClean="0"/>
              <a:t>Not “faith + works = salvation” but “faith = salvation + works”</a:t>
            </a:r>
          </a:p>
          <a:p>
            <a:r>
              <a:rPr lang="en-US" dirty="0" smtClean="0"/>
              <a:t>Proof of Biblical doctrine: Romans 3:19-28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2867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Jehovah’s Witnesses’ Distinctive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0"/>
            <a:ext cx="7467600" cy="3425952"/>
          </a:xfrm>
        </p:spPr>
        <p:txBody>
          <a:bodyPr/>
          <a:lstStyle/>
          <a:p>
            <a:r>
              <a:rPr lang="en-US" dirty="0" smtClean="0"/>
              <a:t>Personal ethics</a:t>
            </a:r>
          </a:p>
          <a:p>
            <a:pPr lvl="1"/>
            <a:r>
              <a:rPr lang="en-US" dirty="0" smtClean="0"/>
              <a:t>No holiday celebrations</a:t>
            </a:r>
          </a:p>
          <a:p>
            <a:pPr lvl="1"/>
            <a:r>
              <a:rPr lang="en-US" dirty="0" smtClean="0"/>
              <a:t>No blood transfusions</a:t>
            </a:r>
          </a:p>
          <a:p>
            <a:pPr lvl="1"/>
            <a:r>
              <a:rPr lang="en-US" dirty="0" smtClean="0"/>
              <a:t>No regard for the cross as religious symbol</a:t>
            </a:r>
          </a:p>
          <a:p>
            <a:r>
              <a:rPr lang="en-US" dirty="0" smtClean="0"/>
              <a:t>Social ethics</a:t>
            </a:r>
          </a:p>
          <a:p>
            <a:pPr lvl="1"/>
            <a:r>
              <a:rPr lang="en-US" dirty="0" smtClean="0"/>
              <a:t>No participation in political affairs</a:t>
            </a:r>
          </a:p>
          <a:p>
            <a:pPr lvl="1"/>
            <a:r>
              <a:rPr lang="en-US" dirty="0" smtClean="0"/>
              <a:t>No participation in war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31659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Jehovah’s Witnesses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0"/>
            <a:ext cx="7467600" cy="2663952"/>
          </a:xfrm>
        </p:spPr>
        <p:txBody>
          <a:bodyPr/>
          <a:lstStyle/>
          <a:p>
            <a:r>
              <a:rPr lang="en-US" dirty="0" smtClean="0"/>
              <a:t>Members (“publishers) about 7.5 million (2012)</a:t>
            </a:r>
          </a:p>
          <a:p>
            <a:r>
              <a:rPr lang="en-US" dirty="0" smtClean="0"/>
              <a:t>Rapid turnover: about 1 million annual defections</a:t>
            </a:r>
          </a:p>
          <a:p>
            <a:r>
              <a:rPr lang="en-US" dirty="0" smtClean="0"/>
              <a:t>Literature distribution</a:t>
            </a:r>
          </a:p>
          <a:p>
            <a:r>
              <a:rPr lang="en-US" dirty="0" smtClean="0"/>
              <a:t>Related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204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Jehovah’s Witnesses’ doctrine of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7467600" cy="4187952"/>
          </a:xfrm>
        </p:spPr>
        <p:txBody>
          <a:bodyPr/>
          <a:lstStyle/>
          <a:p>
            <a:r>
              <a:rPr lang="en-US" dirty="0" smtClean="0"/>
              <a:t>Watchtower Society is the only true religious organization; believers must submit to it.</a:t>
            </a:r>
          </a:p>
          <a:p>
            <a:pPr lvl="1"/>
            <a:r>
              <a:rPr lang="en-US" dirty="0" smtClean="0"/>
              <a:t>Ephesians 4:5: “one faith”</a:t>
            </a:r>
          </a:p>
          <a:p>
            <a:pPr lvl="1"/>
            <a:r>
              <a:rPr lang="en-US" dirty="0" smtClean="0"/>
              <a:t>John 10:16: “one flock”</a:t>
            </a:r>
          </a:p>
          <a:p>
            <a:pPr lvl="1"/>
            <a:r>
              <a:rPr lang="en-US" dirty="0" smtClean="0"/>
              <a:t>1 Corinthians 1:10: divisions bad</a:t>
            </a:r>
          </a:p>
          <a:p>
            <a:pPr lvl="1"/>
            <a:r>
              <a:rPr lang="en-US" dirty="0" smtClean="0"/>
              <a:t>Matthew 24:45-47: the “faithful and discreet slave”</a:t>
            </a:r>
          </a:p>
          <a:p>
            <a:pPr lvl="1"/>
            <a:r>
              <a:rPr lang="en-US" dirty="0" smtClean="0"/>
              <a:t>Acts 15: Jerusalem council analogous to Governing Body</a:t>
            </a:r>
          </a:p>
          <a:p>
            <a:pPr lvl="1"/>
            <a:r>
              <a:rPr lang="en-US" dirty="0" smtClean="0"/>
              <a:t>Governing Body is the “discreet slave.”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6883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Refutation of JW authority doctrine and proof of Biblical doctrine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Refutation</a:t>
            </a:r>
          </a:p>
          <a:p>
            <a:pPr lvl="1"/>
            <a:r>
              <a:rPr lang="en-US" dirty="0" smtClean="0"/>
              <a:t>“One faith”—but which? JWs beg the question.</a:t>
            </a:r>
          </a:p>
          <a:p>
            <a:pPr lvl="1"/>
            <a:r>
              <a:rPr lang="en-US" dirty="0" smtClean="0"/>
              <a:t>“One flock”—ditto.</a:t>
            </a:r>
          </a:p>
          <a:p>
            <a:pPr lvl="1"/>
            <a:r>
              <a:rPr lang="en-US" dirty="0" smtClean="0"/>
              <a:t>Divisions don’t prove people aren’t Christians.</a:t>
            </a:r>
          </a:p>
          <a:p>
            <a:pPr lvl="1"/>
            <a:r>
              <a:rPr lang="en-US" dirty="0" smtClean="0"/>
              <a:t>“Faithful and discreet slave”? JWs beg the question.</a:t>
            </a:r>
          </a:p>
          <a:p>
            <a:pPr lvl="1"/>
            <a:r>
              <a:rPr lang="en-US" dirty="0" smtClean="0"/>
              <a:t>Jerusalem council not analogous to Governing Body.</a:t>
            </a:r>
          </a:p>
          <a:p>
            <a:r>
              <a:rPr lang="en-US" dirty="0" smtClean="0"/>
              <a:t>Biblical doctrine</a:t>
            </a:r>
          </a:p>
          <a:p>
            <a:r>
              <a:rPr lang="en-US" dirty="0" smtClean="0"/>
              <a:t>The Bible alone is the Word of God.</a:t>
            </a:r>
          </a:p>
          <a:p>
            <a:r>
              <a:rPr lang="en-US" dirty="0" smtClean="0"/>
              <a:t>All else must be tested by it.</a:t>
            </a:r>
          </a:p>
          <a:p>
            <a:r>
              <a:rPr lang="en-US" dirty="0" smtClean="0"/>
              <a:t>No human creatures are beyond question.</a:t>
            </a:r>
          </a:p>
          <a:p>
            <a:r>
              <a:rPr lang="en-US" dirty="0" smtClean="0"/>
              <a:t>JW teaching fails Bible tests.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78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Jehovah’s Witnesses’ doctrine of God: Unitarian (Arian) monotheism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Trinity is unbiblical.</a:t>
            </a:r>
          </a:p>
          <a:p>
            <a:pPr lvl="1"/>
            <a:r>
              <a:rPr lang="en-US" dirty="0" smtClean="0"/>
              <a:t>Adopted late from pagan religions.</a:t>
            </a:r>
          </a:p>
          <a:p>
            <a:pPr lvl="1"/>
            <a:r>
              <a:rPr lang="en-US" dirty="0" smtClean="0"/>
              <a:t>Not in Bible.</a:t>
            </a:r>
          </a:p>
          <a:p>
            <a:pPr lvl="1"/>
            <a:r>
              <a:rPr lang="en-US" dirty="0" smtClean="0"/>
              <a:t>Trinitarian proof texts are insufficient.</a:t>
            </a:r>
          </a:p>
          <a:p>
            <a:r>
              <a:rPr lang="en-US" dirty="0" smtClean="0"/>
              <a:t>Jesus is not Almighty God.</a:t>
            </a:r>
          </a:p>
          <a:p>
            <a:pPr lvl="1"/>
            <a:r>
              <a:rPr lang="en-US" dirty="0" smtClean="0"/>
              <a:t>Other creatures called gods: Psalm 8:5, Hebrews 2:7; Psalm 82:1, 6</a:t>
            </a:r>
          </a:p>
          <a:p>
            <a:pPr lvl="1"/>
            <a:r>
              <a:rPr lang="en-US" dirty="0" smtClean="0"/>
              <a:t>Jesus “a mighty god” (Isaiah 9:6; John 1:1c)</a:t>
            </a:r>
          </a:p>
          <a:p>
            <a:pPr lvl="1"/>
            <a:r>
              <a:rPr lang="en-US" dirty="0" smtClean="0"/>
              <a:t>Jesus is a creature (Proverbs 8:22; Colossians 1:15; Revelation 3:14)</a:t>
            </a:r>
          </a:p>
          <a:p>
            <a:pPr lvl="1"/>
            <a:r>
              <a:rPr lang="en-US" dirty="0" smtClean="0"/>
              <a:t>Father is Jesus’ God (John 20:17; Revelation 3:12)</a:t>
            </a:r>
          </a:p>
          <a:p>
            <a:r>
              <a:rPr lang="en-US" dirty="0" smtClean="0"/>
              <a:t>Holy Spirit is neither personal nor God.</a:t>
            </a:r>
          </a:p>
          <a:p>
            <a:pPr lvl="1"/>
            <a:r>
              <a:rPr lang="en-US" dirty="0" smtClean="0"/>
              <a:t>Mark 1:10: form of dove</a:t>
            </a:r>
          </a:p>
          <a:p>
            <a:pPr lvl="1"/>
            <a:r>
              <a:rPr lang="en-US" dirty="0" smtClean="0"/>
              <a:t>Matthew 3:11; Luke 3:16: compared with fire</a:t>
            </a:r>
          </a:p>
          <a:p>
            <a:pPr lvl="1"/>
            <a:r>
              <a:rPr lang="en-US" dirty="0" smtClean="0"/>
              <a:t>Ephesians 5:18: “filled” with the Spirit???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820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Refutation of the Jehovah’s Witnesses’ doctrine of God—Part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00400"/>
            <a:ext cx="7467600" cy="3273552"/>
          </a:xfrm>
        </p:spPr>
        <p:txBody>
          <a:bodyPr/>
          <a:lstStyle/>
          <a:p>
            <a:r>
              <a:rPr lang="en-US" dirty="0" smtClean="0"/>
              <a:t>The doctrine of the Trinity long predated the fourth century.</a:t>
            </a:r>
          </a:p>
          <a:p>
            <a:pPr lvl="1"/>
            <a:r>
              <a:rPr lang="en-US" dirty="0" smtClean="0"/>
              <a:t>It is taught in substance in the Bible.</a:t>
            </a:r>
          </a:p>
          <a:p>
            <a:pPr lvl="1"/>
            <a:r>
              <a:rPr lang="en-US" dirty="0" smtClean="0"/>
              <a:t>It is taught by the Apostolic Fathers, the Apologists, and the Church Fathers of the third century.</a:t>
            </a:r>
          </a:p>
          <a:p>
            <a:pPr lvl="1"/>
            <a:r>
              <a:rPr lang="en-US" dirty="0" smtClean="0"/>
              <a:t>Only the formal statement in the Nicene Creed awaited the fourth century.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2291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Refutation of the Jehovah’s Witnesses’ doctrine of </a:t>
            </a:r>
            <a:r>
              <a:rPr lang="en-US" dirty="0" smtClean="0"/>
              <a:t>God—Part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Bible does reveal the Trinity.</a:t>
            </a:r>
          </a:p>
          <a:p>
            <a:r>
              <a:rPr lang="en-US" dirty="0" smtClean="0"/>
              <a:t>The Bible does teach that Christ is almighty God.</a:t>
            </a:r>
          </a:p>
          <a:p>
            <a:pPr lvl="1"/>
            <a:r>
              <a:rPr lang="en-US" dirty="0" smtClean="0"/>
              <a:t>Creatures are called “gods” only metaphorically.</a:t>
            </a:r>
          </a:p>
          <a:p>
            <a:pPr lvl="1"/>
            <a:r>
              <a:rPr lang="en-US" dirty="0"/>
              <a:t>The unqualified singular “god” designates the true God over 1,400 times in the NT and false gods only 6 times, always clear in the context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Bible teaches that there is only one true (as opposed to false or metaphorical) God: Isaiah 43:10; 44:6–8; Jeremiah 10:10; John 17:3; 1 timothy 2:5; James 2:19; 1 John 5:20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It says that other so-called gods are false </a:t>
            </a:r>
            <a:r>
              <a:rPr lang="en-US" dirty="0" smtClean="0"/>
              <a:t>gods</a:t>
            </a:r>
            <a:r>
              <a:rPr lang="en-US" dirty="0"/>
              <a:t> </a:t>
            </a:r>
            <a:r>
              <a:rPr lang="en-US" dirty="0" smtClean="0"/>
              <a:t>(Deuteronomy 32:21; Psalm 96:5; Isaiah 41:23-24).</a:t>
            </a:r>
          </a:p>
          <a:p>
            <a:pPr lvl="1"/>
            <a:r>
              <a:rPr lang="en-US" dirty="0" smtClean="0"/>
              <a:t>Hebrews 2:7 does </a:t>
            </a:r>
            <a:r>
              <a:rPr lang="en-US" u="sng" dirty="0" smtClean="0"/>
              <a:t>not</a:t>
            </a:r>
            <a:r>
              <a:rPr lang="en-US" dirty="0" smtClean="0"/>
              <a:t> prove that angels are called gods in Psalm 8:5.</a:t>
            </a:r>
          </a:p>
          <a:p>
            <a:pPr lvl="1"/>
            <a:r>
              <a:rPr lang="en-US" dirty="0" smtClean="0"/>
              <a:t>Psalm 82:1, 6 calls judges gods </a:t>
            </a:r>
            <a:r>
              <a:rPr lang="en-US" u="sng" dirty="0" smtClean="0"/>
              <a:t>ironically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Scripture does not distinguish Jesus from the true God by calling Him “a god.”</a:t>
            </a:r>
          </a:p>
          <a:p>
            <a:pPr lvl="1"/>
            <a:r>
              <a:rPr lang="en-US" dirty="0" smtClean="0"/>
              <a:t>Scripture does not call Jesus a creature.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6822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1478</TotalTime>
  <Words>1878</Words>
  <Application>Microsoft Macintosh PowerPoint</Application>
  <PresentationFormat>On-screen Show (4:3)</PresentationFormat>
  <Paragraphs>151</Paragraphs>
  <Slides>21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Witnessing for Christ in a Religiously Pluralistic World: Confronting Cults and False Religions  with E. Calvin Beisner </vt:lpstr>
      <vt:lpstr>Jehovah’s Witnesses’ history</vt:lpstr>
      <vt:lpstr>Jehovah’s Witnesses’ Distinctive Practices</vt:lpstr>
      <vt:lpstr>Jehovah’s Witnesses statistics</vt:lpstr>
      <vt:lpstr>Jehovah’s Witnesses’ doctrine of authority</vt:lpstr>
      <vt:lpstr>Refutation of JW authority doctrine and proof of Biblical doctrine</vt:lpstr>
      <vt:lpstr>Jehovah’s Witnesses’ doctrine of God: Unitarian (Arian) monotheism</vt:lpstr>
      <vt:lpstr>Refutation of the Jehovah’s Witnesses’ doctrine of God—Part 1</vt:lpstr>
      <vt:lpstr>Refutation of the Jehovah’s Witnesses’ doctrine of God—Part 2</vt:lpstr>
      <vt:lpstr>Refutation of the Jehovah’s Witnesses’ doctrine of God—Part 3</vt:lpstr>
      <vt:lpstr>Proof of the Christian doctrine of God (the Trinity)</vt:lpstr>
      <vt:lpstr>Jehovah’s Witnesses’ human eschatology: death, soul/spirit, hell—Part 1</vt:lpstr>
      <vt:lpstr>Jehovah’s Witnesses’ human eschatology: death, soul/spirit, hell—Part 2</vt:lpstr>
      <vt:lpstr>Refutation of Jehovah’s Witnesses’ doctrine of death</vt:lpstr>
      <vt:lpstr>Refutation of Jehovah’s Witnesses’ doctrine of soul/spirit</vt:lpstr>
      <vt:lpstr>Refutation of Jehovah’s Witnesses’ doctrine that there is no conscious punishment after death</vt:lpstr>
      <vt:lpstr>Proof of Biblical doctrines of death, soul, and hell</vt:lpstr>
      <vt:lpstr>Jehovah’s Witnesses’ doctrine of the resurrection of Christ</vt:lpstr>
      <vt:lpstr>Biblical proof of the bodily resurrection of Christ</vt:lpstr>
      <vt:lpstr>Jehovah’s Witnesses’ doctrine of salvation</vt:lpstr>
      <vt:lpstr>Refutation of Jehovah’s Witnesses’ doctrine of salvation, and proof of Biblical doctrine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Witnessing for Christ in a Religiously Pluralistic World: Confronting Cults and False Religions  with E. Calvin Beisner </dc:title>
  <dc:creator>E. Calvin Beisner</dc:creator>
  <cp:lastModifiedBy>Tom Mangham</cp:lastModifiedBy>
  <cp:revision>28</cp:revision>
  <dcterms:created xsi:type="dcterms:W3CDTF">2013-08-11T18:20:40Z</dcterms:created>
  <dcterms:modified xsi:type="dcterms:W3CDTF">2013-08-11T18:20:56Z</dcterms:modified>
</cp:coreProperties>
</file>