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6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72" r:id="rId13"/>
    <p:sldId id="268" r:id="rId14"/>
    <p:sldId id="269" r:id="rId15"/>
    <p:sldId id="270" r:id="rId16"/>
    <p:sldId id="271"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2" d="100"/>
          <a:sy n="92" d="100"/>
        </p:scale>
        <p:origin x="-81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304F30C-E849-45C3-9B99-7EB88F252196}" type="datetimeFigureOut">
              <a:rPr lang="en-US" smtClean="0"/>
              <a:pPr/>
              <a:t>3/3/14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C3A816B-8994-4CD4-B558-876576A3E6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304F30C-E849-45C3-9B99-7EB88F252196}" type="datetimeFigureOut">
              <a:rPr lang="en-US" smtClean="0"/>
              <a:pPr/>
              <a:t>3/3/14</a:t>
            </a:fld>
            <a:endParaRPr lang="en-US"/>
          </a:p>
        </p:txBody>
      </p:sp>
      <p:sp>
        <p:nvSpPr>
          <p:cNvPr id="9" name="Slide Number Placeholder 8"/>
          <p:cNvSpPr>
            <a:spLocks noGrp="1"/>
          </p:cNvSpPr>
          <p:nvPr>
            <p:ph type="sldNum" sz="quarter" idx="15"/>
          </p:nvPr>
        </p:nvSpPr>
        <p:spPr/>
        <p:txBody>
          <a:bodyPr rtlCol="0"/>
          <a:lstStyle/>
          <a:p>
            <a:fld id="{FC3A816B-8994-4CD4-B558-876576A3E69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C3A816B-8994-4CD4-B558-876576A3E6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304F30C-E849-45C3-9B99-7EB88F252196}" type="datetimeFigureOut">
              <a:rPr lang="en-US" smtClean="0"/>
              <a:pPr/>
              <a:t>3/3/14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A816B-8994-4CD4-B558-876576A3E69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304F30C-E849-45C3-9B99-7EB88F252196}" type="datetimeFigureOut">
              <a:rPr lang="en-US" smtClean="0"/>
              <a:pPr/>
              <a:t>3/3/14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A816B-8994-4CD4-B558-876576A3E69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304F30C-E849-45C3-9B99-7EB88F252196}" type="datetimeFigureOut">
              <a:rPr lang="en-US" smtClean="0"/>
              <a:pPr/>
              <a:t>3/3/14</a:t>
            </a:fld>
            <a:endParaRPr lang="en-US"/>
          </a:p>
        </p:txBody>
      </p:sp>
      <p:sp>
        <p:nvSpPr>
          <p:cNvPr id="7" name="Slide Number Placeholder 6"/>
          <p:cNvSpPr>
            <a:spLocks noGrp="1"/>
          </p:cNvSpPr>
          <p:nvPr>
            <p:ph type="sldNum" sz="quarter" idx="11"/>
          </p:nvPr>
        </p:nvSpPr>
        <p:spPr/>
        <p:txBody>
          <a:bodyPr rtlCol="0"/>
          <a:lstStyle/>
          <a:p>
            <a:fld id="{FC3A816B-8994-4CD4-B558-876576A3E69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4F30C-E849-45C3-9B99-7EB88F252196}" type="datetimeFigureOut">
              <a:rPr lang="en-US" smtClean="0"/>
              <a:pPr/>
              <a:t>3/3/14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304F30C-E849-45C3-9B99-7EB88F252196}" type="datetimeFigureOut">
              <a:rPr lang="en-US" smtClean="0"/>
              <a:pPr/>
              <a:t>3/3/14</a:t>
            </a:fld>
            <a:endParaRPr lang="en-US"/>
          </a:p>
        </p:txBody>
      </p:sp>
      <p:sp>
        <p:nvSpPr>
          <p:cNvPr id="22" name="Slide Number Placeholder 21"/>
          <p:cNvSpPr>
            <a:spLocks noGrp="1"/>
          </p:cNvSpPr>
          <p:nvPr>
            <p:ph type="sldNum" sz="quarter" idx="15"/>
          </p:nvPr>
        </p:nvSpPr>
        <p:spPr/>
        <p:txBody>
          <a:bodyPr rtlCol="0"/>
          <a:lstStyle/>
          <a:p>
            <a:fld id="{FC3A816B-8994-4CD4-B558-876576A3E69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304F30C-E849-45C3-9B99-7EB88F252196}" type="datetimeFigureOut">
              <a:rPr lang="en-US" smtClean="0"/>
              <a:pPr/>
              <a:t>3/3/14</a:t>
            </a:fld>
            <a:endParaRPr lang="en-US"/>
          </a:p>
        </p:txBody>
      </p:sp>
      <p:sp>
        <p:nvSpPr>
          <p:cNvPr id="18" name="Slide Number Placeholder 17"/>
          <p:cNvSpPr>
            <a:spLocks noGrp="1"/>
          </p:cNvSpPr>
          <p:nvPr>
            <p:ph type="sldNum" sz="quarter" idx="11"/>
          </p:nvPr>
        </p:nvSpPr>
        <p:spPr/>
        <p:txBody>
          <a:bodyPr rtlCol="0"/>
          <a:lstStyle/>
          <a:p>
            <a:fld id="{FC3A816B-8994-4CD4-B558-876576A3E69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304F30C-E849-45C3-9B99-7EB88F252196}" type="datetimeFigureOut">
              <a:rPr lang="en-US" smtClean="0"/>
              <a:pPr/>
              <a:t>3/3/14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C3A816B-8994-4CD4-B558-876576A3E6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calvinbeisner.com/freearticles/TeachingsofWitnessLee&amp;LocalChurch.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382000" cy="3276600"/>
          </a:xfrm>
        </p:spPr>
        <p:txBody>
          <a:bodyPr>
            <a:normAutofit/>
          </a:bodyPr>
          <a:lstStyle/>
          <a:p>
            <a:pPr algn="r"/>
            <a:r>
              <a:rPr lang="en-US" dirty="0"/>
              <a:t>Witnessing for Christ in a Religiously Pluralistic World:</a:t>
            </a:r>
            <a:br>
              <a:rPr lang="en-US" dirty="0"/>
            </a:br>
            <a:r>
              <a:rPr lang="en-US" dirty="0"/>
              <a:t>Confronting Cults and False Religions</a:t>
            </a:r>
            <a:br>
              <a:rPr lang="en-US" dirty="0"/>
            </a:br>
            <a:r>
              <a:rPr lang="en-US" dirty="0"/>
              <a:t/>
            </a:r>
            <a:br>
              <a:rPr lang="en-US" dirty="0"/>
            </a:br>
            <a:r>
              <a:rPr lang="en-US" dirty="0"/>
              <a:t>with E. Calvin </a:t>
            </a:r>
            <a:r>
              <a:rPr lang="en-US" dirty="0" err="1"/>
              <a:t>Beisner</a:t>
            </a:r>
            <a:endParaRPr lang="en-US" spc="-100" dirty="0"/>
          </a:p>
        </p:txBody>
      </p:sp>
      <p:sp>
        <p:nvSpPr>
          <p:cNvPr id="3" name="Subtitle 2"/>
          <p:cNvSpPr>
            <a:spLocks noGrp="1"/>
          </p:cNvSpPr>
          <p:nvPr>
            <p:ph type="subTitle" idx="1"/>
          </p:nvPr>
        </p:nvSpPr>
        <p:spPr>
          <a:xfrm>
            <a:off x="533400" y="5486400"/>
            <a:ext cx="7854696" cy="990600"/>
          </a:xfrm>
        </p:spPr>
        <p:txBody>
          <a:bodyPr>
            <a:normAutofit fontScale="92500" lnSpcReduction="20000"/>
          </a:bodyPr>
          <a:lstStyle/>
          <a:p>
            <a:r>
              <a:rPr lang="en-US" sz="2000" smtClean="0"/>
              <a:t>Unit</a:t>
            </a:r>
            <a:r>
              <a:rPr lang="en-US" sz="2000" smtClean="0"/>
              <a:t> 5: </a:t>
            </a:r>
            <a:r>
              <a:rPr lang="en-US" sz="2000" dirty="0" err="1" smtClean="0"/>
              <a:t>Modalist</a:t>
            </a:r>
            <a:r>
              <a:rPr lang="en-US" sz="2000" dirty="0" smtClean="0"/>
              <a:t> Cults</a:t>
            </a:r>
          </a:p>
          <a:p>
            <a:r>
              <a:rPr lang="en-US" sz="2000" dirty="0"/>
              <a:t>	</a:t>
            </a:r>
            <a:r>
              <a:rPr lang="en-US" sz="2000" dirty="0" smtClean="0"/>
              <a:t>Oneness Pentecostalism</a:t>
            </a:r>
          </a:p>
          <a:p>
            <a:r>
              <a:rPr lang="en-US" sz="2000" dirty="0"/>
              <a:t>	</a:t>
            </a:r>
            <a:r>
              <a:rPr lang="en-US" sz="2000" dirty="0" smtClean="0"/>
              <a:t>Local Church of Witness Lee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544762"/>
          </a:xfrm>
        </p:spPr>
        <p:txBody>
          <a:bodyPr>
            <a:normAutofit/>
          </a:bodyPr>
          <a:lstStyle/>
          <a:p>
            <a:r>
              <a:rPr lang="en-US" dirty="0" smtClean="0"/>
              <a:t>Baptism in the Spirit (in Pentecostal sense) is not essential to salvation, and Scripture never teaches that whoever doesn’t speak in tongues isn’t baptized in the Spirit. </a:t>
            </a:r>
            <a:endParaRPr lang="en-US" dirty="0"/>
          </a:p>
        </p:txBody>
      </p:sp>
      <p:sp>
        <p:nvSpPr>
          <p:cNvPr id="3" name="Content Placeholder 2"/>
          <p:cNvSpPr>
            <a:spLocks noGrp="1"/>
          </p:cNvSpPr>
          <p:nvPr>
            <p:ph sz="quarter" idx="1"/>
          </p:nvPr>
        </p:nvSpPr>
        <p:spPr>
          <a:xfrm>
            <a:off x="457200" y="2971800"/>
            <a:ext cx="7467600" cy="3502152"/>
          </a:xfrm>
        </p:spPr>
        <p:txBody>
          <a:bodyPr>
            <a:normAutofit fontScale="92500" lnSpcReduction="10000"/>
          </a:bodyPr>
          <a:lstStyle/>
          <a:p>
            <a:r>
              <a:rPr lang="en-US" dirty="0"/>
              <a:t>Other passages in Acts tell of conversions or of people being baptized or filled with the Spirit but don’t mention tongues (Acts 2:37–41; 4:31; 6:3–6; 7:55; 11:24; 13:52</a:t>
            </a:r>
            <a:r>
              <a:rPr lang="en-US" dirty="0" smtClean="0"/>
              <a:t>).</a:t>
            </a:r>
          </a:p>
          <a:p>
            <a:r>
              <a:rPr lang="en-US" dirty="0"/>
              <a:t>Of at least forty distinct passages in the Bible that mention being filled with (= baptized in, fallen upon by, come upon by, poured upon by, etc.) the Spirit, only three explicitly mention tongues, in only one other can tongues reasonably be inferred, and thirty-five do not mention tongues.</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22955699"/>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Local Church of Witness Lee:</a:t>
            </a:r>
            <a:br>
              <a:rPr lang="en-US" dirty="0" smtClean="0"/>
            </a:br>
            <a:r>
              <a:rPr lang="en-US" dirty="0" smtClean="0"/>
              <a:t>Eastern mysticism in Christian garb</a:t>
            </a:r>
            <a:endParaRPr lang="en-US" dirty="0"/>
          </a:p>
        </p:txBody>
      </p:sp>
      <p:sp>
        <p:nvSpPr>
          <p:cNvPr id="3" name="Content Placeholder 2"/>
          <p:cNvSpPr>
            <a:spLocks noGrp="1"/>
          </p:cNvSpPr>
          <p:nvPr>
            <p:ph sz="quarter" idx="1"/>
          </p:nvPr>
        </p:nvSpPr>
        <p:spPr>
          <a:xfrm>
            <a:off x="457200" y="3200400"/>
            <a:ext cx="7467600" cy="3273552"/>
          </a:xfrm>
        </p:spPr>
        <p:txBody>
          <a:bodyPr/>
          <a:lstStyle/>
          <a:p>
            <a:r>
              <a:rPr lang="en-US" dirty="0"/>
              <a:t>For all documentation, see E. Calvin </a:t>
            </a:r>
            <a:r>
              <a:rPr lang="en-US" dirty="0" err="1"/>
              <a:t>Beisner</a:t>
            </a:r>
            <a:r>
              <a:rPr lang="en-US" dirty="0"/>
              <a:t>, </a:t>
            </a:r>
            <a:r>
              <a:rPr lang="en-US" i="1" dirty="0"/>
              <a:t>The Teachings of Witness Lee and the Local Church</a:t>
            </a:r>
            <a:r>
              <a:rPr lang="en-US" dirty="0"/>
              <a:t>, rev. ed. 2009, at </a:t>
            </a:r>
            <a:r>
              <a:rPr lang="en-US" u="sng" dirty="0">
                <a:hlinkClick r:id="rId2"/>
              </a:rPr>
              <a:t>http://ecalvinbeisner.com/freearticles/TeachingsofWitnessLee&amp;LocalChurch.pdf</a:t>
            </a:r>
            <a:r>
              <a:rPr lang="en-US" dirty="0"/>
              <a: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4504524"/>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of authority in Local Church teaching</a:t>
            </a:r>
            <a:endParaRPr lang="en-US" dirty="0"/>
          </a:p>
        </p:txBody>
      </p:sp>
      <p:sp>
        <p:nvSpPr>
          <p:cNvPr id="3" name="Content Placeholder 2"/>
          <p:cNvSpPr>
            <a:spLocks noGrp="1"/>
          </p:cNvSpPr>
          <p:nvPr>
            <p:ph sz="quarter" idx="1"/>
          </p:nvPr>
        </p:nvSpPr>
        <p:spPr>
          <a:xfrm>
            <a:off x="457200" y="3581400"/>
            <a:ext cx="7467600" cy="2892552"/>
          </a:xfrm>
        </p:spPr>
        <p:txBody>
          <a:bodyPr/>
          <a:lstStyle/>
          <a:p>
            <a:r>
              <a:rPr lang="en-US" dirty="0"/>
              <a:t>Members of the Local Church are told not to research, understand, or learn the Word, but to approach it </a:t>
            </a:r>
            <a:r>
              <a:rPr lang="en-US" dirty="0" smtClean="0"/>
              <a:t>mystically.</a:t>
            </a:r>
          </a:p>
          <a:p>
            <a:r>
              <a:rPr lang="en-US" dirty="0" smtClean="0"/>
              <a:t>Lee’s </a:t>
            </a:r>
            <a:r>
              <a:rPr lang="en-US" dirty="0"/>
              <a:t>writings are treated as if they were infallible and inspired.</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53352493"/>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Church theology proper: Modalism—Successive and Static</a:t>
            </a:r>
            <a:endParaRPr lang="en-US" dirty="0"/>
          </a:p>
        </p:txBody>
      </p:sp>
      <p:sp>
        <p:nvSpPr>
          <p:cNvPr id="3" name="Content Placeholder 2"/>
          <p:cNvSpPr>
            <a:spLocks noGrp="1"/>
          </p:cNvSpPr>
          <p:nvPr>
            <p:ph sz="quarter" idx="1"/>
          </p:nvPr>
        </p:nvSpPr>
        <p:spPr/>
        <p:txBody>
          <a:bodyPr>
            <a:normAutofit lnSpcReduction="10000"/>
          </a:bodyPr>
          <a:lstStyle/>
          <a:p>
            <a:r>
              <a:rPr lang="en-US" i="1" dirty="0"/>
              <a:t>Successive modalism (</a:t>
            </a:r>
            <a:r>
              <a:rPr lang="en-US" i="1" dirty="0" err="1"/>
              <a:t>Sabellianism</a:t>
            </a:r>
            <a:r>
              <a:rPr lang="en-US" i="1" dirty="0"/>
              <a:t>; dynamic </a:t>
            </a:r>
            <a:r>
              <a:rPr lang="en-US" i="1" dirty="0" err="1"/>
              <a:t>monarchianism</a:t>
            </a:r>
            <a:r>
              <a:rPr lang="en-US" i="1" dirty="0"/>
              <a:t>).</a:t>
            </a:r>
            <a:r>
              <a:rPr lang="en-US" dirty="0"/>
              <a:t> The Local Church teaches that the Father, the Son, and the Holy Spirit are all the same Person as well as the same God, and that each is a successive step or stage in the revelation of God to man</a:t>
            </a:r>
            <a:r>
              <a:rPr lang="en-US" dirty="0" smtClean="0"/>
              <a:t>.</a:t>
            </a:r>
          </a:p>
          <a:p>
            <a:r>
              <a:rPr lang="en-US" i="1" dirty="0"/>
              <a:t>Static Modalism (</a:t>
            </a:r>
            <a:r>
              <a:rPr lang="en-US" i="1" dirty="0" err="1"/>
              <a:t>Noetianism</a:t>
            </a:r>
            <a:r>
              <a:rPr lang="en-US" i="1" dirty="0"/>
              <a:t>, </a:t>
            </a:r>
            <a:r>
              <a:rPr lang="en-US" i="1" dirty="0" err="1"/>
              <a:t>Patripassianism</a:t>
            </a:r>
            <a:r>
              <a:rPr lang="en-US" i="1" dirty="0"/>
              <a:t>)</a:t>
            </a:r>
            <a:r>
              <a:rPr lang="en-US" dirty="0"/>
              <a:t>. The Local Church also teaches another view of the Trinity, also </a:t>
            </a:r>
            <a:r>
              <a:rPr lang="en-US" dirty="0" err="1"/>
              <a:t>modalistic</a:t>
            </a:r>
            <a:r>
              <a:rPr lang="en-US" dirty="0"/>
              <a:t>. For the purposes of this booklet, we shall call this “static modalism,” because in this form there is no succession of one becoming another. Father, Son, and Spirit are presented as separate but simultaneous modes or aspects of the revelation of the same One to man.</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6457219"/>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11362"/>
          </a:xfrm>
        </p:spPr>
        <p:txBody>
          <a:bodyPr>
            <a:normAutofit/>
          </a:bodyPr>
          <a:lstStyle/>
          <a:p>
            <a:r>
              <a:rPr lang="en-US" dirty="0" smtClean="0"/>
              <a:t>The extension of the incarnation: The church as God manifest in the flesh</a:t>
            </a:r>
            <a:endParaRPr lang="en-US" dirty="0"/>
          </a:p>
        </p:txBody>
      </p:sp>
      <p:sp>
        <p:nvSpPr>
          <p:cNvPr id="3" name="Content Placeholder 2"/>
          <p:cNvSpPr>
            <a:spLocks noGrp="1"/>
          </p:cNvSpPr>
          <p:nvPr>
            <p:ph sz="quarter" idx="1"/>
          </p:nvPr>
        </p:nvSpPr>
        <p:spPr>
          <a:xfrm>
            <a:off x="457200" y="2514600"/>
            <a:ext cx="7467600" cy="3959352"/>
          </a:xfrm>
        </p:spPr>
        <p:txBody>
          <a:bodyPr>
            <a:normAutofit fontScale="92500" lnSpcReduction="20000"/>
          </a:bodyPr>
          <a:lstStyle/>
          <a:p>
            <a:r>
              <a:rPr lang="en-US" dirty="0"/>
              <a:t>This Christ has expanded from one Person to thousands and thousands of persons. He was once the individual Christ, but in Acts He has become a corporate Christ</a:t>
            </a:r>
            <a:r>
              <a:rPr lang="en-US" dirty="0" smtClean="0"/>
              <a:t>.</a:t>
            </a:r>
          </a:p>
          <a:p>
            <a:r>
              <a:rPr lang="en-US" dirty="0"/>
              <a:t>[Speaking of the Church and Christ:] In number we are different, but in nature we are exactly the same.</a:t>
            </a:r>
            <a:endParaRPr lang="en-US" dirty="0" smtClean="0"/>
          </a:p>
          <a:p>
            <a:r>
              <a:rPr lang="en-US" dirty="0"/>
              <a:t>The Father is in the Son, the Son is in the Spirit, and the Spirit is now in the Body. They are now four in one: the Father, the Son, the Spirit, and the Body</a:t>
            </a:r>
            <a:r>
              <a:rPr lang="en-US" dirty="0" smtClean="0"/>
              <a:t>.</a:t>
            </a:r>
          </a:p>
          <a:p>
            <a:r>
              <a:rPr lang="en-US" dirty="0"/>
              <a:t>With the Incarnation a dispensation began in which God and man, man and God were blended into one</a:t>
            </a:r>
            <a:r>
              <a:rPr lang="en-US" dirty="0" smtClean="0"/>
              <a:t>.</a:t>
            </a:r>
          </a:p>
          <a:p>
            <a:r>
              <a:rPr lang="en-US" dirty="0"/>
              <a:t>Eventually God will become us.</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42250599"/>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706562"/>
          </a:xfrm>
        </p:spPr>
        <p:txBody>
          <a:bodyPr>
            <a:normAutofit/>
          </a:bodyPr>
          <a:lstStyle/>
          <a:p>
            <a:r>
              <a:rPr lang="en-US" dirty="0" smtClean="0"/>
              <a:t>Local Church soteriology: mysticism, sectarianism, and exclusivism</a:t>
            </a:r>
            <a:endParaRPr lang="en-US" dirty="0"/>
          </a:p>
        </p:txBody>
      </p:sp>
      <p:sp>
        <p:nvSpPr>
          <p:cNvPr id="3" name="Content Placeholder 2"/>
          <p:cNvSpPr>
            <a:spLocks noGrp="1"/>
          </p:cNvSpPr>
          <p:nvPr>
            <p:ph sz="quarter" idx="1"/>
          </p:nvPr>
        </p:nvSpPr>
        <p:spPr>
          <a:xfrm>
            <a:off x="457200" y="2667000"/>
            <a:ext cx="7467600" cy="3806952"/>
          </a:xfrm>
        </p:spPr>
        <p:txBody>
          <a:bodyPr/>
          <a:lstStyle/>
          <a:p>
            <a:r>
              <a:rPr lang="en-US" dirty="0"/>
              <a:t>The Local Church’s believes in regard to salvation are complex and even appear </a:t>
            </a:r>
            <a:r>
              <a:rPr lang="en-US" dirty="0" smtClean="0"/>
              <a:t>contradictory.</a:t>
            </a:r>
          </a:p>
          <a:p>
            <a:r>
              <a:rPr lang="en-US" dirty="0" smtClean="0"/>
              <a:t>Lee </a:t>
            </a:r>
            <a:r>
              <a:rPr lang="en-US" dirty="0"/>
              <a:t>first teaches that salvation is simply and only a matter of calling on the name of the </a:t>
            </a:r>
            <a:r>
              <a:rPr lang="en-US" dirty="0" smtClean="0"/>
              <a:t>Lord.</a:t>
            </a:r>
          </a:p>
          <a:p>
            <a:r>
              <a:rPr lang="en-US" dirty="0" smtClean="0"/>
              <a:t>But </a:t>
            </a:r>
            <a:r>
              <a:rPr lang="en-US" dirty="0"/>
              <a:t>in other literature he strongly implies that it is impossible to be saved unless one attends the Local Church.</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46347228"/>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Church ecclesiology: Localism</a:t>
            </a:r>
            <a:endParaRPr lang="en-US" dirty="0"/>
          </a:p>
        </p:txBody>
      </p:sp>
      <p:sp>
        <p:nvSpPr>
          <p:cNvPr id="3" name="Content Placeholder 2"/>
          <p:cNvSpPr>
            <a:spLocks noGrp="1"/>
          </p:cNvSpPr>
          <p:nvPr>
            <p:ph sz="quarter" idx="1"/>
          </p:nvPr>
        </p:nvSpPr>
        <p:spPr/>
        <p:txBody>
          <a:bodyPr>
            <a:normAutofit lnSpcReduction="10000"/>
          </a:bodyPr>
          <a:lstStyle/>
          <a:p>
            <a:r>
              <a:rPr lang="en-US" dirty="0"/>
              <a:t>[Satan] has taken another step by creating all the sects, denominations and divisions in the Body of Christ. . . . God is moving in these days to recover. What is the way of His recovery? . . . the recovery of the proper unity. </a:t>
            </a:r>
            <a:r>
              <a:rPr lang="en-US" dirty="0" smtClean="0"/>
              <a:t>… Roman </a:t>
            </a:r>
            <a:r>
              <a:rPr lang="en-US" dirty="0"/>
              <a:t>Catholicism and Protestantism, as well as Judaism, all fall into this category, becoming an organization of Satan as his tool to damage God’s economy</a:t>
            </a:r>
            <a:r>
              <a:rPr lang="en-US" dirty="0" smtClean="0"/>
              <a:t>.</a:t>
            </a:r>
          </a:p>
          <a:p>
            <a:r>
              <a:rPr lang="en-US" dirty="0" smtClean="0"/>
              <a:t>... </a:t>
            </a:r>
            <a:r>
              <a:rPr lang="en-US" dirty="0"/>
              <a:t>the church life must be practiced today and there is no other way but the local churches</a:t>
            </a:r>
            <a:r>
              <a:rPr lang="en-US" dirty="0" smtClean="0"/>
              <a:t>.</a:t>
            </a:r>
          </a:p>
          <a:p>
            <a:r>
              <a:rPr lang="en-US" dirty="0"/>
              <a:t>Judaism is satanic, Catholicism is demonic, and Protestantism is </a:t>
            </a:r>
            <a:r>
              <a:rPr lang="en-US" dirty="0" err="1"/>
              <a:t>Christless</a:t>
            </a:r>
            <a:r>
              <a:rPr lang="en-US" dirty="0"/>
              <a: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24203437"/>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Church doctrines of sin and Satan</a:t>
            </a:r>
            <a:endParaRPr lang="en-US" dirty="0"/>
          </a:p>
        </p:txBody>
      </p:sp>
      <p:sp>
        <p:nvSpPr>
          <p:cNvPr id="3" name="Content Placeholder 2"/>
          <p:cNvSpPr>
            <a:spLocks noGrp="1"/>
          </p:cNvSpPr>
          <p:nvPr>
            <p:ph sz="quarter" idx="1"/>
          </p:nvPr>
        </p:nvSpPr>
        <p:spPr>
          <a:xfrm>
            <a:off x="457200" y="3200400"/>
            <a:ext cx="7467600" cy="3273552"/>
          </a:xfrm>
        </p:spPr>
        <p:txBody>
          <a:bodyPr/>
          <a:lstStyle/>
          <a:p>
            <a:r>
              <a:rPr lang="en-US" dirty="0"/>
              <a:t>Sin is the literal flesh of man, the dwelling place of Satan</a:t>
            </a:r>
            <a:r>
              <a:rPr lang="en-US" dirty="0" smtClean="0"/>
              <a:t>.</a:t>
            </a:r>
          </a:p>
          <a:p>
            <a:r>
              <a:rPr lang="en-US" dirty="0"/>
              <a:t>The problem for man, then, is sin. Sin, according to Lee, is Satan. Satan has come into man’s flesh and masters him. In this way, Satan has taken complete control of man, and this control can only be broken by God coming into man in the same way Satan has come</a:t>
            </a:r>
            <a:r>
              <a:rPr lang="en-US" dirty="0" smtClean="0"/>
              <a:t>.</a:t>
            </a: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75797011"/>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Parallel incarnations of God and Satan</a:t>
            </a:r>
            <a:endParaRPr lang="en-US" dirty="0"/>
          </a:p>
        </p:txBody>
      </p:sp>
      <p:sp>
        <p:nvSpPr>
          <p:cNvPr id="3" name="Content Placeholder 2"/>
          <p:cNvSpPr>
            <a:spLocks noGrp="1"/>
          </p:cNvSpPr>
          <p:nvPr>
            <p:ph sz="quarter" idx="1"/>
          </p:nvPr>
        </p:nvSpPr>
        <p:spPr/>
        <p:txBody>
          <a:bodyPr>
            <a:normAutofit lnSpcReduction="10000"/>
          </a:bodyPr>
          <a:lstStyle/>
          <a:p>
            <a:r>
              <a:rPr lang="en-US" dirty="0"/>
              <a:t>The line of thought here is clear: God first intended to create man for the purpose of manifesting Himself; Satan tempted man, so that man took of the tree of knowledge of good and evil; by so doing, man took Satan into himself, and so long as Satan is there, man cannot manifest God; God therefore purposed to put Himself into man, which He first accomplished through the incarnation in Christ (and later extends this incarnation to all believers); He then brought Christ to the cross so that the man and Satan died; finally He raised the man and Christ (Himself</a:t>
            </a:r>
            <a:r>
              <a:rPr lang="en-US" dirty="0" smtClean="0"/>
              <a:t>), but not Satan, </a:t>
            </a:r>
            <a:r>
              <a:rPr lang="en-US" dirty="0"/>
              <a:t>from the dead, so that man could at last fully express God.</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61776862"/>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630362"/>
          </a:xfrm>
        </p:spPr>
        <p:txBody>
          <a:bodyPr>
            <a:normAutofit/>
          </a:bodyPr>
          <a:lstStyle/>
          <a:p>
            <a:r>
              <a:rPr lang="en-US" dirty="0" smtClean="0"/>
              <a:t>Two parallel lines running through Lee’s teaching on God, man, salvation, church, sin, and Satan</a:t>
            </a:r>
            <a:endParaRPr lang="en-US" dirty="0"/>
          </a:p>
        </p:txBody>
      </p:sp>
      <p:sp>
        <p:nvSpPr>
          <p:cNvPr id="3" name="Content Placeholder 2"/>
          <p:cNvSpPr>
            <a:spLocks noGrp="1"/>
          </p:cNvSpPr>
          <p:nvPr>
            <p:ph sz="quarter" idx="1"/>
          </p:nvPr>
        </p:nvSpPr>
        <p:spPr>
          <a:xfrm>
            <a:off x="457200" y="2514600"/>
            <a:ext cx="7467600" cy="3959352"/>
          </a:xfrm>
        </p:spPr>
        <p:txBody>
          <a:bodyPr>
            <a:normAutofit fontScale="85000" lnSpcReduction="10000"/>
          </a:bodyPr>
          <a:lstStyle/>
          <a:p>
            <a:r>
              <a:rPr lang="en-US" dirty="0"/>
              <a:t>First, sin and Satan are one and the same, Satan became incarnate in man at the fall, the flesh of all men is therefore Satan incarnate, the only means of redeeming men is for God to become incarnate in them instead of Satan, God first became incarnate in Christ, and through the Holy Spirit He becomes incarnate in the Church, the Body of Christ</a:t>
            </a:r>
            <a:r>
              <a:rPr lang="en-US" dirty="0" smtClean="0"/>
              <a:t>.</a:t>
            </a:r>
          </a:p>
          <a:p>
            <a:r>
              <a:rPr lang="en-US" dirty="0"/>
              <a:t>Second, God created man for the purpose of expressing Himself, man fell, the Father became the Son to be the first man in whom God was incarnate, He died, leaving Satan in the grave, and rose, becoming the Holy Spirit, the Spirit comes into believers, making them the continuation of the incarnation so that the Church is God manifest in the flesh.</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08470144"/>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modalism?</a:t>
            </a:r>
            <a:endParaRPr lang="en-US" dirty="0"/>
          </a:p>
        </p:txBody>
      </p:sp>
      <p:sp>
        <p:nvSpPr>
          <p:cNvPr id="3" name="Content Placeholder 2"/>
          <p:cNvSpPr>
            <a:spLocks noGrp="1"/>
          </p:cNvSpPr>
          <p:nvPr>
            <p:ph sz="quarter" idx="1"/>
          </p:nvPr>
        </p:nvSpPr>
        <p:spPr>
          <a:xfrm>
            <a:off x="457200" y="3276600"/>
            <a:ext cx="7467600" cy="3197352"/>
          </a:xfrm>
        </p:spPr>
        <p:txBody>
          <a:bodyPr/>
          <a:lstStyle/>
          <a:p>
            <a:r>
              <a:rPr lang="en-US" dirty="0" smtClean="0"/>
              <a:t>Father, Son, and Holy Spirit are not distinct Persons with relations internal to the divine nature but modes in which the </a:t>
            </a:r>
            <a:r>
              <a:rPr lang="en-US" dirty="0" err="1" smtClean="0"/>
              <a:t>uni</a:t>
            </a:r>
            <a:r>
              <a:rPr lang="en-US" dirty="0" smtClean="0"/>
              <a:t>-personal god relates to things external to himself.</a:t>
            </a:r>
          </a:p>
          <a:p>
            <a:r>
              <a:rPr lang="en-US" dirty="0" err="1" smtClean="0"/>
              <a:t>Monarchianism</a:t>
            </a:r>
            <a:r>
              <a:rPr lang="en-US" dirty="0" smtClean="0"/>
              <a:t>: One Ruler.</a:t>
            </a:r>
          </a:p>
          <a:p>
            <a:r>
              <a:rPr lang="en-US" dirty="0" err="1" smtClean="0"/>
              <a:t>Noetus</a:t>
            </a:r>
            <a:r>
              <a:rPr lang="en-US" dirty="0" smtClean="0"/>
              <a:t> and </a:t>
            </a:r>
            <a:r>
              <a:rPr lang="en-US" dirty="0" err="1" smtClean="0"/>
              <a:t>Praxeas</a:t>
            </a:r>
            <a:r>
              <a:rPr lang="en-US" dirty="0" smtClean="0"/>
              <a:t>: </a:t>
            </a:r>
            <a:r>
              <a:rPr lang="en-US" dirty="0" err="1" smtClean="0"/>
              <a:t>Patripassianism</a:t>
            </a:r>
            <a:r>
              <a:rPr lang="en-US" dirty="0" smtClean="0"/>
              <a:t>.</a:t>
            </a:r>
          </a:p>
          <a:p>
            <a:r>
              <a:rPr lang="en-US" dirty="0" err="1" smtClean="0"/>
              <a:t>Sabellius</a:t>
            </a:r>
            <a:r>
              <a:rPr lang="en-US" dirty="0" smtClean="0"/>
              <a:t>: Successive modalism.</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01571913"/>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Pentecostal Theology &amp; Soteriology, Part 1: Christology</a:t>
            </a:r>
            <a:endParaRPr lang="en-US" dirty="0"/>
          </a:p>
        </p:txBody>
      </p:sp>
      <p:sp>
        <p:nvSpPr>
          <p:cNvPr id="3" name="Content Placeholder 2"/>
          <p:cNvSpPr>
            <a:spLocks noGrp="1"/>
          </p:cNvSpPr>
          <p:nvPr>
            <p:ph sz="quarter" idx="1"/>
          </p:nvPr>
        </p:nvSpPr>
        <p:spPr>
          <a:xfrm>
            <a:off x="457200" y="2971800"/>
            <a:ext cx="7467600" cy="3502152"/>
          </a:xfrm>
        </p:spPr>
        <p:txBody>
          <a:bodyPr>
            <a:normAutofit/>
          </a:bodyPr>
          <a:lstStyle/>
          <a:p>
            <a:r>
              <a:rPr lang="en-US" dirty="0" smtClean="0"/>
              <a:t>Jesus is God. Agreed.</a:t>
            </a:r>
          </a:p>
          <a:p>
            <a:r>
              <a:rPr lang="en-US" dirty="0" smtClean="0"/>
              <a:t>The “fullness of the deity” (Colossians 2:9) cannot dwell in Him unless He is the Father and the Holy Spirit. Disagreed.</a:t>
            </a:r>
          </a:p>
          <a:p>
            <a:r>
              <a:rPr lang="en-US" dirty="0" smtClean="0"/>
              <a:t>Though the Word existed before the incarnation, Jesus’ </a:t>
            </a:r>
            <a:r>
              <a:rPr lang="en-US" dirty="0" err="1" smtClean="0"/>
              <a:t>sonship</a:t>
            </a:r>
            <a:r>
              <a:rPr lang="en-US" dirty="0" smtClean="0"/>
              <a:t> (whether or God or of man) is not eternal but a temporary role with beginning and end. Disagreed.</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97546290"/>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01762"/>
          </a:xfrm>
        </p:spPr>
        <p:txBody>
          <a:bodyPr>
            <a:normAutofit fontScale="90000"/>
          </a:bodyPr>
          <a:lstStyle/>
          <a:p>
            <a:r>
              <a:rPr lang="en-US" dirty="0"/>
              <a:t>United Pentecostal Theology &amp; Soteriology, </a:t>
            </a:r>
            <a:r>
              <a:rPr lang="en-US" dirty="0" smtClean="0"/>
              <a:t>Part 2: Theology Proper: Modalism</a:t>
            </a:r>
            <a:endParaRPr lang="en-US" dirty="0"/>
          </a:p>
        </p:txBody>
      </p:sp>
      <p:sp>
        <p:nvSpPr>
          <p:cNvPr id="3" name="Content Placeholder 2"/>
          <p:cNvSpPr>
            <a:spLocks noGrp="1"/>
          </p:cNvSpPr>
          <p:nvPr>
            <p:ph sz="quarter" idx="1"/>
          </p:nvPr>
        </p:nvSpPr>
        <p:spPr>
          <a:xfrm>
            <a:off x="457200" y="2286000"/>
            <a:ext cx="7467600" cy="4187952"/>
          </a:xfrm>
        </p:spPr>
        <p:txBody>
          <a:bodyPr/>
          <a:lstStyle/>
          <a:p>
            <a:r>
              <a:rPr lang="en-US" dirty="0" smtClean="0"/>
              <a:t>There is only one God. Agreed.</a:t>
            </a:r>
          </a:p>
          <a:p>
            <a:r>
              <a:rPr lang="en-US" dirty="0" smtClean="0"/>
              <a:t>The Father is God, Jesus is God, the Holy Spirit is God. Agreed.</a:t>
            </a:r>
          </a:p>
          <a:p>
            <a:r>
              <a:rPr lang="en-US" dirty="0" smtClean="0"/>
              <a:t>The Father = Jesus = the Holy Spirit. Disagreed.</a:t>
            </a:r>
          </a:p>
          <a:p>
            <a:pPr lvl="1"/>
            <a:r>
              <a:rPr lang="en-US" dirty="0" smtClean="0"/>
              <a:t>Jesus and the Father are distinct Persons. (</a:t>
            </a:r>
            <a:r>
              <a:rPr lang="en-US" dirty="0"/>
              <a:t>John 15:1, 9–10, 23–25; see also John 16:23, 26–28; 17:1, 3–5, </a:t>
            </a:r>
            <a:r>
              <a:rPr lang="en-US" dirty="0" smtClean="0"/>
              <a:t>25–26)</a:t>
            </a:r>
          </a:p>
          <a:p>
            <a:pPr lvl="1"/>
            <a:r>
              <a:rPr lang="en-US" dirty="0" smtClean="0"/>
              <a:t>Jesus and the Holy Spirit are distinct Persons. (</a:t>
            </a:r>
            <a:r>
              <a:rPr lang="en-US" dirty="0"/>
              <a:t>John 14:16, 26; see also 15:26; 16:7, </a:t>
            </a:r>
            <a:r>
              <a:rPr lang="en-US" dirty="0" smtClean="0"/>
              <a:t>13–15).</a:t>
            </a:r>
          </a:p>
          <a:p>
            <a:pPr lvl="1"/>
            <a:r>
              <a:rPr lang="en-US" dirty="0" smtClean="0"/>
              <a:t>The Father and the Holy Spirit are distinct Persons. (John 14:15, 26)</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85306093"/>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Oneness Pentecostal Soteriology: Salvation by Grace plus Works</a:t>
            </a:r>
            <a:endParaRPr lang="en-US" dirty="0"/>
          </a:p>
        </p:txBody>
      </p:sp>
      <p:sp>
        <p:nvSpPr>
          <p:cNvPr id="3" name="Content Placeholder 2"/>
          <p:cNvSpPr>
            <a:spLocks noGrp="1"/>
          </p:cNvSpPr>
          <p:nvPr>
            <p:ph sz="quarter" idx="1"/>
          </p:nvPr>
        </p:nvSpPr>
        <p:spPr/>
        <p:txBody>
          <a:bodyPr/>
          <a:lstStyle/>
          <a:p>
            <a:r>
              <a:rPr lang="en-US" dirty="0" smtClean="0"/>
              <a:t>In Adam </a:t>
            </a:r>
            <a:r>
              <a:rPr lang="en-US" dirty="0"/>
              <a:t>all humankind fell into sin, guilt, and spiritual death; therefore, no one can satisfy God’s requirements of perfect righteousness or atone for his or her own sin. Agreed</a:t>
            </a:r>
            <a:r>
              <a:rPr lang="en-US" dirty="0" smtClean="0"/>
              <a:t>.</a:t>
            </a:r>
          </a:p>
          <a:p>
            <a:r>
              <a:rPr lang="en-US" dirty="0"/>
              <a:t>Justification is by God’s grace through faith in Christ, who died as a substitutionary sacrifice to satisfy the penalty for the sins of all men. Agreed</a:t>
            </a:r>
            <a:r>
              <a:rPr lang="en-US" dirty="0" smtClean="0"/>
              <a:t>.</a:t>
            </a:r>
          </a:p>
          <a:p>
            <a:r>
              <a:rPr lang="en-US" dirty="0"/>
              <a:t>Salvation requires a new birth. Agreed</a:t>
            </a:r>
            <a:r>
              <a:rPr lang="en-US" dirty="0" smtClean="0"/>
              <a:t>.</a:t>
            </a:r>
          </a:p>
          <a:p>
            <a:r>
              <a:rPr lang="en-US" dirty="0"/>
              <a:t>New birth is achieved by faith, repentance, water baptism, and baptism in the Holy Spirit. Disagreed.</a:t>
            </a: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63713364"/>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Water baptism is not the indispensable means of </a:t>
            </a:r>
            <a:r>
              <a:rPr lang="en-US" dirty="0" smtClean="0"/>
              <a:t>regeneration</a:t>
            </a:r>
            <a:endParaRPr lang="en-US" dirty="0"/>
          </a:p>
        </p:txBody>
      </p:sp>
      <p:sp>
        <p:nvSpPr>
          <p:cNvPr id="3" name="Content Placeholder 2"/>
          <p:cNvSpPr>
            <a:spLocks noGrp="1"/>
          </p:cNvSpPr>
          <p:nvPr>
            <p:ph sz="quarter" idx="1"/>
          </p:nvPr>
        </p:nvSpPr>
        <p:spPr>
          <a:xfrm>
            <a:off x="457200" y="3733800"/>
            <a:ext cx="7467600" cy="2740152"/>
          </a:xfrm>
        </p:spPr>
        <p:txBody>
          <a:bodyPr/>
          <a:lstStyle/>
          <a:p>
            <a:r>
              <a:rPr lang="en-US" dirty="0" smtClean="0"/>
              <a:t>John 3:5: Optional meanings of “born of water.”</a:t>
            </a:r>
          </a:p>
          <a:p>
            <a:r>
              <a:rPr lang="en-US" dirty="0" smtClean="0"/>
              <a:t>Titus 3:5: Optional meanings of “washing of rebirth.”</a:t>
            </a:r>
          </a:p>
          <a:p>
            <a:r>
              <a:rPr lang="en-US" dirty="0" smtClean="0"/>
              <a:t>Romans 6:4: What kind of baptism?</a:t>
            </a: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07723400"/>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Water baptism is not the indispensable means of remission of sin.</a:t>
            </a:r>
            <a:endParaRPr lang="en-US" dirty="0"/>
          </a:p>
        </p:txBody>
      </p:sp>
      <p:sp>
        <p:nvSpPr>
          <p:cNvPr id="3" name="Content Placeholder 2"/>
          <p:cNvSpPr>
            <a:spLocks noGrp="1"/>
          </p:cNvSpPr>
          <p:nvPr>
            <p:ph sz="quarter" idx="1"/>
          </p:nvPr>
        </p:nvSpPr>
        <p:spPr>
          <a:xfrm>
            <a:off x="457200" y="2514600"/>
            <a:ext cx="7467600" cy="3959352"/>
          </a:xfrm>
        </p:spPr>
        <p:txBody>
          <a:bodyPr/>
          <a:lstStyle/>
          <a:p>
            <a:r>
              <a:rPr lang="en-US" dirty="0" smtClean="0"/>
              <a:t>Acts 22:16: symbol spoken of as if it were the reality; causal connection between calling and washing, not between being baptized and washing.</a:t>
            </a:r>
          </a:p>
          <a:p>
            <a:r>
              <a:rPr lang="en-US" dirty="0" smtClean="0"/>
              <a:t>Acts 2:38: “Repent” and “your [sins]” are second-person plural; “be baptized” is third-person singular; causal connection is between repentance and remission, not baptism and remission.</a:t>
            </a: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46475948"/>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baptism need not be by immersion to be effective</a:t>
            </a:r>
            <a:endParaRPr lang="en-US" dirty="0"/>
          </a:p>
        </p:txBody>
      </p:sp>
      <p:sp>
        <p:nvSpPr>
          <p:cNvPr id="3" name="Content Placeholder 2"/>
          <p:cNvSpPr>
            <a:spLocks noGrp="1"/>
          </p:cNvSpPr>
          <p:nvPr>
            <p:ph sz="quarter" idx="1"/>
          </p:nvPr>
        </p:nvSpPr>
        <p:spPr>
          <a:xfrm>
            <a:off x="457200" y="3810000"/>
            <a:ext cx="7467600" cy="2663952"/>
          </a:xfrm>
        </p:spPr>
        <p:txBody>
          <a:bodyPr/>
          <a:lstStyle/>
          <a:p>
            <a:r>
              <a:rPr lang="en-US" dirty="0" smtClean="0"/>
              <a:t>Baptism being unnecessary for salvation, mode becomes moot for that purpose.</a:t>
            </a:r>
          </a:p>
          <a:p>
            <a:r>
              <a:rPr lang="en-US" i="1" dirty="0" smtClean="0"/>
              <a:t>Baptize</a:t>
            </a:r>
            <a:r>
              <a:rPr lang="en-US" dirty="0" smtClean="0"/>
              <a:t> and </a:t>
            </a:r>
            <a:r>
              <a:rPr lang="en-US" i="1" dirty="0" smtClean="0"/>
              <a:t>baptism</a:t>
            </a:r>
            <a:r>
              <a:rPr lang="en-US" dirty="0" smtClean="0"/>
              <a:t> don’t mean “immerse” and “immersion.”</a:t>
            </a:r>
            <a:endParaRPr lang="en-US" i="1"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78936108"/>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935162"/>
          </a:xfrm>
        </p:spPr>
        <p:txBody>
          <a:bodyPr>
            <a:normAutofit/>
          </a:bodyPr>
          <a:lstStyle/>
          <a:p>
            <a:r>
              <a:rPr lang="en-US" dirty="0" smtClean="0"/>
              <a:t>Water baptism </a:t>
            </a:r>
            <a:r>
              <a:rPr lang="en-US" i="1" dirty="0" smtClean="0"/>
              <a:t>need not</a:t>
            </a:r>
            <a:r>
              <a:rPr lang="en-US" dirty="0" smtClean="0"/>
              <a:t> and probably </a:t>
            </a:r>
            <a:r>
              <a:rPr lang="en-US" i="1" dirty="0" smtClean="0"/>
              <a:t>should not</a:t>
            </a:r>
            <a:r>
              <a:rPr lang="en-US" dirty="0" smtClean="0"/>
              <a:t> be administered with a Jesus’ name formula</a:t>
            </a:r>
            <a:endParaRPr lang="en-US" dirty="0"/>
          </a:p>
        </p:txBody>
      </p:sp>
      <p:sp>
        <p:nvSpPr>
          <p:cNvPr id="3" name="Content Placeholder 2"/>
          <p:cNvSpPr>
            <a:spLocks noGrp="1"/>
          </p:cNvSpPr>
          <p:nvPr>
            <p:ph sz="quarter" idx="1"/>
          </p:nvPr>
        </p:nvSpPr>
        <p:spPr>
          <a:xfrm>
            <a:off x="457200" y="3124200"/>
            <a:ext cx="7467600" cy="3349752"/>
          </a:xfrm>
        </p:spPr>
        <p:txBody>
          <a:bodyPr/>
          <a:lstStyle/>
          <a:p>
            <a:r>
              <a:rPr lang="en-US" dirty="0" smtClean="0"/>
              <a:t>Baptism being unnecessary for salvation, formula becomes moot for that purpose.</a:t>
            </a:r>
          </a:p>
          <a:p>
            <a:r>
              <a:rPr lang="en-US" dirty="0" smtClean="0"/>
              <a:t>Verses cited are narrative, not instruction.</a:t>
            </a:r>
          </a:p>
          <a:p>
            <a:r>
              <a:rPr lang="en-US" dirty="0" smtClean="0"/>
              <a:t>Verses cited vary in wording, which isn’t likely formulaic.</a:t>
            </a:r>
          </a:p>
          <a:p>
            <a:r>
              <a:rPr lang="en-US" dirty="0" smtClean="0"/>
              <a:t>The command and the rhythmic character of Matthew 28:19 make it more likely formulaic.</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993260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4668</TotalTime>
  <Words>1739</Words>
  <Application>Microsoft Macintosh PowerPoint</Application>
  <PresentationFormat>On-screen Show (4:3)</PresentationFormat>
  <Paragraphs>73</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Oriel</vt:lpstr>
      <vt:lpstr>Witnessing for Christ in a Religiously Pluralistic World: Confronting Cults and False Religions  with E. Calvin Beisner</vt:lpstr>
      <vt:lpstr>What is modalism?</vt:lpstr>
      <vt:lpstr>United Pentecostal Theology &amp; Soteriology, Part 1: Christology</vt:lpstr>
      <vt:lpstr>United Pentecostal Theology &amp; Soteriology, Part 2: Theology Proper: Modalism</vt:lpstr>
      <vt:lpstr>Oneness Pentecostal Soteriology: Salvation by Grace plus Works</vt:lpstr>
      <vt:lpstr>Water baptism is not the indispensable means of regeneration</vt:lpstr>
      <vt:lpstr>Water baptism is not the indispensable means of remission of sin.</vt:lpstr>
      <vt:lpstr>Water baptism need not be by immersion to be effective</vt:lpstr>
      <vt:lpstr>Water baptism need not and probably should not be administered with a Jesus’ name formula</vt:lpstr>
      <vt:lpstr>Baptism in the Spirit (in Pentecostal sense) is not essential to salvation, and Scripture never teaches that whoever doesn’t speak in tongues isn’t baptized in the Spirit. </vt:lpstr>
      <vt:lpstr>The Local Church of Witness Lee: Eastern mysticism in Christian garb</vt:lpstr>
      <vt:lpstr>Source of authority in Local Church teaching</vt:lpstr>
      <vt:lpstr>Local Church theology proper: Modalism—Successive and Static</vt:lpstr>
      <vt:lpstr>The extension of the incarnation: The church as God manifest in the flesh</vt:lpstr>
      <vt:lpstr>Local Church soteriology: mysticism, sectarianism, and exclusivism</vt:lpstr>
      <vt:lpstr>Local Church ecclesiology: Localism</vt:lpstr>
      <vt:lpstr>Local Church doctrines of sin and Satan</vt:lpstr>
      <vt:lpstr>Parallel incarnations of God and Satan</vt:lpstr>
      <vt:lpstr>Two parallel lines running through Lee’s teaching on God, man, salvation, church, sin, and Satan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Witnessing for Christ in a Religiously Pluralistic World: Confronting Cults and False Religions  with E. Calvin Beisner</dc:title>
  <dc:creator>E. Calvin Beisner</dc:creator>
  <cp:lastModifiedBy>Tom Mangham</cp:lastModifiedBy>
  <cp:revision>228</cp:revision>
  <dcterms:created xsi:type="dcterms:W3CDTF">2014-03-03T19:50:18Z</dcterms:created>
  <dcterms:modified xsi:type="dcterms:W3CDTF">2014-03-03T19:50:25Z</dcterms:modified>
</cp:coreProperties>
</file>