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304F30C-E849-45C3-9B99-7EB88F252196}" type="datetimeFigureOut">
              <a:rPr lang="en-US" smtClean="0"/>
              <a:pPr/>
              <a:t>3/3/14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30C-E849-45C3-9B99-7EB88F252196}" type="datetimeFigureOut">
              <a:rPr lang="en-US" smtClean="0"/>
              <a:pPr/>
              <a:t>3/3/14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30C-E849-45C3-9B99-7EB88F252196}" type="datetimeFigureOut">
              <a:rPr lang="en-US" smtClean="0"/>
              <a:pPr/>
              <a:t>3/3/14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04F30C-E849-45C3-9B99-7EB88F252196}" type="datetimeFigureOut">
              <a:rPr lang="en-US" smtClean="0"/>
              <a:pPr/>
              <a:t>3/3/14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304F30C-E849-45C3-9B99-7EB88F252196}" type="datetimeFigureOut">
              <a:rPr lang="en-US" smtClean="0"/>
              <a:pPr/>
              <a:t>3/3/14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30C-E849-45C3-9B99-7EB88F252196}" type="datetimeFigureOut">
              <a:rPr lang="en-US" smtClean="0"/>
              <a:pPr/>
              <a:t>3/3/14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30C-E849-45C3-9B99-7EB88F252196}" type="datetimeFigureOut">
              <a:rPr lang="en-US" smtClean="0"/>
              <a:pPr/>
              <a:t>3/3/14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04F30C-E849-45C3-9B99-7EB88F252196}" type="datetimeFigureOut">
              <a:rPr lang="en-US" smtClean="0"/>
              <a:pPr/>
              <a:t>3/3/14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30C-E849-45C3-9B99-7EB88F252196}" type="datetimeFigureOut">
              <a:rPr lang="en-US" smtClean="0"/>
              <a:pPr/>
              <a:t>3/3/14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04F30C-E849-45C3-9B99-7EB88F252196}" type="datetimeFigureOut">
              <a:rPr lang="en-US" smtClean="0"/>
              <a:pPr/>
              <a:t>3/3/14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04F30C-E849-45C3-9B99-7EB88F252196}" type="datetimeFigureOut">
              <a:rPr lang="en-US" smtClean="0"/>
              <a:pPr/>
              <a:t>3/3/14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04F30C-E849-45C3-9B99-7EB88F252196}" type="datetimeFigureOut">
              <a:rPr lang="en-US" smtClean="0"/>
              <a:pPr/>
              <a:t>3/3/14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382000" cy="327660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Witnessing for Christ in a Religiously Pluralistic World:</a:t>
            </a:r>
            <a:br>
              <a:rPr lang="en-US" dirty="0"/>
            </a:br>
            <a:r>
              <a:rPr lang="en-US" dirty="0"/>
              <a:t>Confronting Cults and False Religions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with E. Calvin </a:t>
            </a:r>
            <a:r>
              <a:rPr lang="en-US" dirty="0" err="1"/>
              <a:t>Beisner</a:t>
            </a:r>
            <a:endParaRPr lang="en-US" spc="-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486400"/>
            <a:ext cx="7854696" cy="990600"/>
          </a:xfrm>
        </p:spPr>
        <p:txBody>
          <a:bodyPr>
            <a:normAutofit/>
          </a:bodyPr>
          <a:lstStyle/>
          <a:p>
            <a:r>
              <a:rPr lang="en-US" sz="2000" smtClean="0"/>
              <a:t>Unit</a:t>
            </a:r>
            <a:r>
              <a:rPr lang="en-US" sz="2000" smtClean="0"/>
              <a:t> 6: </a:t>
            </a:r>
            <a:r>
              <a:rPr lang="en-US" sz="2000" dirty="0" smtClean="0"/>
              <a:t>Unitarian Universalism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Unitarian Universalist theology—Part 3—Christ: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38400"/>
            <a:ext cx="7467600" cy="4035552"/>
          </a:xfrm>
        </p:spPr>
        <p:txBody>
          <a:bodyPr/>
          <a:lstStyle/>
          <a:p>
            <a:r>
              <a:rPr lang="en-US" dirty="0" smtClean="0"/>
              <a:t>Jesus not uniquely divine</a:t>
            </a:r>
          </a:p>
          <a:p>
            <a:r>
              <a:rPr lang="en-US" dirty="0" smtClean="0"/>
              <a:t>Others can attain his great heights of spiritual maturity.</a:t>
            </a:r>
          </a:p>
          <a:p>
            <a:r>
              <a:rPr lang="en-US" dirty="0" smtClean="0"/>
              <a:t>Miracles, virgin birth, bodily resurrection unreal.</a:t>
            </a:r>
          </a:p>
          <a:p>
            <a:r>
              <a:rPr lang="en-US" dirty="0" smtClean="0"/>
              <a:t>Not an infallible teacher</a:t>
            </a:r>
          </a:p>
          <a:p>
            <a:r>
              <a:rPr lang="en-US" dirty="0" smtClean="0"/>
              <a:t>Many UUs regard him as a great moral teacher.</a:t>
            </a:r>
          </a:p>
          <a:p>
            <a:r>
              <a:rPr lang="en-US" dirty="0" smtClean="0"/>
              <a:t>Some UUs reject him as a great moral teacher.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9150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Unitarian Universalist theology—Part 3—Christ, continued: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Jesus is God.</a:t>
            </a:r>
          </a:p>
          <a:p>
            <a:r>
              <a:rPr lang="en-US" dirty="0" smtClean="0"/>
              <a:t>No one else will ever equal Him.</a:t>
            </a:r>
          </a:p>
          <a:p>
            <a:r>
              <a:rPr lang="en-US" dirty="0" smtClean="0"/>
              <a:t>Miracles, virgin birth, resurrection true events.</a:t>
            </a:r>
          </a:p>
          <a:p>
            <a:r>
              <a:rPr lang="en-US" dirty="0" smtClean="0"/>
              <a:t>Jesus’ teachings are infallible.</a:t>
            </a:r>
          </a:p>
          <a:p>
            <a:r>
              <a:rPr lang="en-US" dirty="0"/>
              <a:t>Jesus’ own self-assessment is incompatible with the belief by some UUs that He was a great moral teacher and model but not uniquely divine</a:t>
            </a:r>
            <a:r>
              <a:rPr lang="en-US" dirty="0" smtClean="0"/>
              <a:t>.</a:t>
            </a:r>
          </a:p>
          <a:p>
            <a:r>
              <a:rPr lang="en-US" dirty="0"/>
              <a:t>Those UUs who reject Jesus as a teacher and moral model are more consistent than those who accept Him as such but deny His deity: C.S. Lewis: “I am trying here to prevent anyone saying </a:t>
            </a:r>
            <a:r>
              <a:rPr lang="en-US" dirty="0" smtClean="0"/>
              <a:t>….” (Liar, Lord, or Lunatic)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90710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Unitarian Universalist theology—Part 4—Man and Sin: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7467600" cy="3806952"/>
          </a:xfrm>
        </p:spPr>
        <p:txBody>
          <a:bodyPr/>
          <a:lstStyle/>
          <a:p>
            <a:r>
              <a:rPr lang="en-US" dirty="0"/>
              <a:t>UUs affirm the dignity and worth of all human beings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UUs teach that humans are products of evolution.</a:t>
            </a:r>
          </a:p>
          <a:p>
            <a:r>
              <a:rPr lang="en-US" dirty="0" smtClean="0"/>
              <a:t>UUs </a:t>
            </a:r>
            <a:r>
              <a:rPr lang="en-US" dirty="0"/>
              <a:t>deny the doctrine of original sin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UUs emphasize human capacity to do good.</a:t>
            </a:r>
          </a:p>
          <a:p>
            <a:r>
              <a:rPr lang="en-US" dirty="0" smtClean="0"/>
              <a:t>UUs promote “humanitarianism.”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2136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Unitarian Universalist theology—Part 4—Man and Sin--Response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362200"/>
            <a:ext cx="7467600" cy="4111752"/>
          </a:xfrm>
        </p:spPr>
        <p:txBody>
          <a:bodyPr/>
          <a:lstStyle/>
          <a:p>
            <a:r>
              <a:rPr lang="en-US" dirty="0" smtClean="0"/>
              <a:t>Humans are created in God’s image.</a:t>
            </a:r>
          </a:p>
          <a:p>
            <a:r>
              <a:rPr lang="en-US" dirty="0" smtClean="0"/>
              <a:t>Adam was created by directly by God and Eve from him.</a:t>
            </a:r>
          </a:p>
          <a:p>
            <a:r>
              <a:rPr lang="en-US" dirty="0" smtClean="0"/>
              <a:t>Adam sinned and endowed all his posterity with sin.</a:t>
            </a:r>
          </a:p>
          <a:p>
            <a:r>
              <a:rPr lang="en-US" dirty="0" smtClean="0"/>
              <a:t>Although unregenerate people can do “civic righteousness,” they can’t do true good: motivated to glorify God.</a:t>
            </a:r>
          </a:p>
          <a:p>
            <a:r>
              <a:rPr lang="en-US" dirty="0" smtClean="0"/>
              <a:t>The Bible and Christianity require love of neighbor.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33085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Unitarian Universalist theology, Part 5—Salvation: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7467600" cy="4416552"/>
          </a:xfrm>
        </p:spPr>
        <p:txBody>
          <a:bodyPr/>
          <a:lstStyle/>
          <a:p>
            <a:r>
              <a:rPr lang="en-US" dirty="0" smtClean="0"/>
              <a:t>All people are “children of God” or have the “divine spark”</a:t>
            </a:r>
          </a:p>
          <a:p>
            <a:r>
              <a:rPr lang="en-US" dirty="0" smtClean="0"/>
              <a:t>No need for salvation in Biblical sense.</a:t>
            </a:r>
          </a:p>
          <a:p>
            <a:r>
              <a:rPr lang="en-US" dirty="0" smtClean="0"/>
              <a:t>Jesus is “savior” only in honorific sense.</a:t>
            </a:r>
          </a:p>
          <a:p>
            <a:r>
              <a:rPr lang="en-US" dirty="0" smtClean="0"/>
              <a:t>Claiming Jesus is only way of salvation is exclusive and narrow-minded.</a:t>
            </a:r>
          </a:p>
          <a:p>
            <a:r>
              <a:rPr lang="en-US" dirty="0" smtClean="0"/>
              <a:t>Salvation means making this world a better place.</a:t>
            </a:r>
          </a:p>
          <a:p>
            <a:r>
              <a:rPr lang="en-US" dirty="0" smtClean="0"/>
              <a:t>Humans don’t need grace but can “save” themselves by cultivating moral character.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033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Unitarian Universalist theology—Part 5, Salvation, continued: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90800"/>
            <a:ext cx="7467600" cy="3883152"/>
          </a:xfrm>
        </p:spPr>
        <p:txBody>
          <a:bodyPr/>
          <a:lstStyle/>
          <a:p>
            <a:r>
              <a:rPr lang="en-US" dirty="0" smtClean="0"/>
              <a:t>Only God regenerates are His children.</a:t>
            </a:r>
          </a:p>
          <a:p>
            <a:r>
              <a:rPr lang="en-US" dirty="0" smtClean="0"/>
              <a:t>Universal sin entails universal need for salvation.</a:t>
            </a:r>
          </a:p>
          <a:p>
            <a:r>
              <a:rPr lang="en-US" dirty="0" smtClean="0"/>
              <a:t>Jesus is literally the Savior of sinners.</a:t>
            </a:r>
          </a:p>
          <a:p>
            <a:r>
              <a:rPr lang="en-US" dirty="0" smtClean="0"/>
              <a:t>Asserting that Jesus is the only Savior is not narrow-minded—it’s simply true or false.</a:t>
            </a:r>
          </a:p>
          <a:p>
            <a:r>
              <a:rPr lang="en-US" dirty="0" smtClean="0"/>
              <a:t>Salvation consists in reconciliation with God through faith in Christ and His atoning work.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19603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Unitarian Universalist theology—Part 6—Heaven, hell, and afterlife: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52800"/>
            <a:ext cx="7467600" cy="3121152"/>
          </a:xfrm>
        </p:spPr>
        <p:txBody>
          <a:bodyPr/>
          <a:lstStyle/>
          <a:p>
            <a:r>
              <a:rPr lang="en-US" dirty="0" smtClean="0"/>
              <a:t>Most believe people cease to exist at death.</a:t>
            </a:r>
          </a:p>
          <a:p>
            <a:r>
              <a:rPr lang="en-US" dirty="0" smtClean="0"/>
              <a:t>Some are agnostic about afterlife.</a:t>
            </a:r>
          </a:p>
          <a:p>
            <a:r>
              <a:rPr lang="en-US" dirty="0" smtClean="0"/>
              <a:t>Some believe in afterlife or think it likely.</a:t>
            </a:r>
          </a:p>
          <a:p>
            <a:r>
              <a:rPr lang="en-US" dirty="0" smtClean="0"/>
              <a:t>All deny bodily resurrection.</a:t>
            </a:r>
          </a:p>
          <a:p>
            <a:r>
              <a:rPr lang="en-US" dirty="0" smtClean="0"/>
              <a:t>All deny a God of love would condemn any to hell.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7063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77962"/>
          </a:xfrm>
        </p:spPr>
        <p:txBody>
          <a:bodyPr>
            <a:normAutofit/>
          </a:bodyPr>
          <a:lstStyle/>
          <a:p>
            <a:r>
              <a:rPr lang="en-US" dirty="0" smtClean="0"/>
              <a:t>Unitarian Universalist theology—Part 6—Heaven, hell, and afterlife, continued: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467600" cy="4264152"/>
          </a:xfrm>
        </p:spPr>
        <p:txBody>
          <a:bodyPr/>
          <a:lstStyle/>
          <a:p>
            <a:r>
              <a:rPr lang="en-US" dirty="0" smtClean="0"/>
              <a:t>All will be raised from the dead, some to everlasting joy with God, others to everlasting torment under His just wrath in judgment.</a:t>
            </a:r>
          </a:p>
          <a:p>
            <a:r>
              <a:rPr lang="en-US" dirty="0" smtClean="0"/>
              <a:t>Moral argument for punishment after death.</a:t>
            </a:r>
          </a:p>
          <a:p>
            <a:r>
              <a:rPr lang="en-US" dirty="0" smtClean="0"/>
              <a:t>Some people have died and come back to life—historical evidence.</a:t>
            </a:r>
          </a:p>
          <a:p>
            <a:r>
              <a:rPr lang="en-US" dirty="0" smtClean="0"/>
              <a:t>While Christians seek to improve the world, they’re not utopians.</a:t>
            </a:r>
          </a:p>
          <a:p>
            <a:r>
              <a:rPr lang="en-US" dirty="0" smtClean="0"/>
              <a:t>God’s love is compatible with His condemning sinners to hell.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71914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Tips for Witnessing to Unitarian Universalists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Understand their attraction.</a:t>
            </a:r>
          </a:p>
          <a:p>
            <a:r>
              <a:rPr lang="en-US" dirty="0" smtClean="0"/>
              <a:t>Treat each as an individual.</a:t>
            </a:r>
          </a:p>
          <a:p>
            <a:r>
              <a:rPr lang="en-US" dirty="0" smtClean="0"/>
              <a:t>Be prepared to discuss and defend exclusive truth claims of Christianity.</a:t>
            </a:r>
          </a:p>
          <a:p>
            <a:r>
              <a:rPr lang="en-US" dirty="0" smtClean="0"/>
              <a:t>Turn their arguments around on them.</a:t>
            </a:r>
          </a:p>
          <a:p>
            <a:r>
              <a:rPr lang="en-US" dirty="0" smtClean="0"/>
              <a:t>Ask them key questions:</a:t>
            </a:r>
          </a:p>
          <a:p>
            <a:r>
              <a:rPr lang="en-US" dirty="0" smtClean="0"/>
              <a:t>Learn logic to pinpoint their internal inconsistencies and refute their fallacious arguments.</a:t>
            </a:r>
          </a:p>
          <a:p>
            <a:r>
              <a:rPr lang="en-US" dirty="0" smtClean="0"/>
              <a:t>Don’t fear to use Scripture.</a:t>
            </a:r>
          </a:p>
          <a:p>
            <a:r>
              <a:rPr lang="en-US" dirty="0" smtClean="0"/>
              <a:t>Be friendly.</a:t>
            </a:r>
          </a:p>
          <a:p>
            <a:r>
              <a:rPr lang="en-US" dirty="0" smtClean="0"/>
              <a:t>Serve.</a:t>
            </a:r>
          </a:p>
          <a:p>
            <a:r>
              <a:rPr lang="en-US" dirty="0" smtClean="0"/>
              <a:t>Pray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615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Unitarian Universalism:</a:t>
            </a:r>
            <a:br>
              <a:rPr lang="en-US" dirty="0" smtClean="0"/>
            </a:br>
            <a:r>
              <a:rPr lang="en-US" dirty="0" smtClean="0"/>
              <a:t>Name and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7467600" cy="45689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Unitarian—versus Trinitarian</a:t>
            </a:r>
          </a:p>
          <a:p>
            <a:pPr lvl="1"/>
            <a:r>
              <a:rPr lang="en-US" dirty="0" smtClean="0"/>
              <a:t>Universalist—versus saved/lost distinction</a:t>
            </a:r>
          </a:p>
          <a:p>
            <a:r>
              <a:rPr lang="en-US" dirty="0" smtClean="0"/>
              <a:t>Unitarian History</a:t>
            </a:r>
          </a:p>
          <a:p>
            <a:pPr lvl="1"/>
            <a:r>
              <a:rPr lang="en-US" dirty="0" smtClean="0"/>
              <a:t>Roots in the Radical Reformation in Poland and Transylvania</a:t>
            </a:r>
          </a:p>
          <a:p>
            <a:pPr lvl="2"/>
            <a:r>
              <a:rPr lang="en-US" dirty="0" smtClean="0"/>
              <a:t>Early Continental: Michael Servetus, Faustus Socinus</a:t>
            </a:r>
          </a:p>
          <a:p>
            <a:pPr lvl="2"/>
            <a:r>
              <a:rPr lang="en-US" dirty="0" smtClean="0"/>
              <a:t>Early British: John Biddle, </a:t>
            </a:r>
            <a:r>
              <a:rPr lang="en-US" dirty="0" err="1" smtClean="0"/>
              <a:t>Theophilus</a:t>
            </a:r>
            <a:r>
              <a:rPr lang="en-US" dirty="0" smtClean="0"/>
              <a:t> Lindsey</a:t>
            </a:r>
          </a:p>
          <a:p>
            <a:pPr lvl="2"/>
            <a:r>
              <a:rPr lang="en-US" dirty="0" smtClean="0"/>
              <a:t>Early American: Jonathan Mayhew, Joseph Priestly, Harvard College, William Ellery Channing</a:t>
            </a:r>
          </a:p>
          <a:p>
            <a:pPr lvl="2"/>
            <a:r>
              <a:rPr lang="en-US" dirty="0" smtClean="0"/>
              <a:t>Transcendentalism an offshoot: Ralph Waldo Emerson, Henry David Thoreau</a:t>
            </a:r>
          </a:p>
          <a:p>
            <a:r>
              <a:rPr lang="en-US" dirty="0" smtClean="0"/>
              <a:t>American Universalism in 18</a:t>
            </a:r>
            <a:r>
              <a:rPr lang="en-US" baseline="30000" dirty="0" smtClean="0"/>
              <a:t>th</a:t>
            </a:r>
            <a:r>
              <a:rPr lang="en-US" dirty="0" smtClean="0"/>
              <a:t> &amp; 19</a:t>
            </a:r>
            <a:r>
              <a:rPr lang="en-US" baseline="30000" dirty="0" smtClean="0"/>
              <a:t>th</a:t>
            </a:r>
            <a:r>
              <a:rPr lang="en-US" dirty="0" smtClean="0"/>
              <a:t> centuries</a:t>
            </a:r>
          </a:p>
          <a:p>
            <a:pPr marL="73152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6727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Rise of Humanism among Unitarians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7467600" cy="3730752"/>
          </a:xfrm>
        </p:spPr>
        <p:txBody>
          <a:bodyPr/>
          <a:lstStyle/>
          <a:p>
            <a:r>
              <a:rPr lang="en-US" dirty="0" smtClean="0"/>
              <a:t>“Religion of democracy”</a:t>
            </a:r>
          </a:p>
          <a:p>
            <a:r>
              <a:rPr lang="en-US" dirty="0" smtClean="0"/>
              <a:t>Controversy between humanist and theist Unitarians, 1918-1937</a:t>
            </a:r>
          </a:p>
          <a:p>
            <a:r>
              <a:rPr lang="en-US" dirty="0" smtClean="0"/>
              <a:t>Humanist Manifesto I, 1933</a:t>
            </a:r>
          </a:p>
          <a:p>
            <a:r>
              <a:rPr lang="en-US" dirty="0" smtClean="0"/>
              <a:t>Theists and atheists coexisted with Unitarianism: “Religious” versus “Secular” Humanism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9615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468562"/>
          </a:xfrm>
        </p:spPr>
        <p:txBody>
          <a:bodyPr>
            <a:normAutofit/>
          </a:bodyPr>
          <a:lstStyle/>
          <a:p>
            <a:r>
              <a:rPr lang="en-US" dirty="0"/>
              <a:t>American Universalist Association and Universalist Church of America merged in 1961 to form Unitarian Universalist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0"/>
            <a:ext cx="7467600" cy="2663952"/>
          </a:xfrm>
        </p:spPr>
        <p:txBody>
          <a:bodyPr/>
          <a:lstStyle/>
          <a:p>
            <a:r>
              <a:rPr lang="en-US" dirty="0"/>
              <a:t>Until 20</a:t>
            </a:r>
            <a:r>
              <a:rPr lang="en-US" baseline="30000" dirty="0"/>
              <a:t>th</a:t>
            </a:r>
            <a:r>
              <a:rPr lang="en-US" dirty="0"/>
              <a:t> century Unitarian Universalists generally claimed to be Christian; today’s Unitarian Universalist Association doesn’t</a:t>
            </a:r>
            <a:r>
              <a:rPr lang="en-US" dirty="0" smtClean="0"/>
              <a:t>.</a:t>
            </a:r>
          </a:p>
          <a:p>
            <a:r>
              <a:rPr lang="en-US" dirty="0"/>
              <a:t>Trending increasingly </a:t>
            </a:r>
            <a:r>
              <a:rPr lang="en-US" dirty="0" smtClean="0"/>
              <a:t>liberal.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966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Unitarian Universalist vital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211,600 registered members of UUA, 204,000 in U.S., 34,700 in Massachusetts, 1,034 congregations </a:t>
            </a:r>
            <a:r>
              <a:rPr lang="en-US" dirty="0" smtClean="0"/>
              <a:t>worldwide</a:t>
            </a:r>
          </a:p>
          <a:p>
            <a:r>
              <a:rPr lang="en-US" dirty="0"/>
              <a:t>About 500,000 Americans consider themselves Unitarian </a:t>
            </a:r>
            <a:r>
              <a:rPr lang="en-US" dirty="0" smtClean="0"/>
              <a:t>Universalists</a:t>
            </a:r>
          </a:p>
          <a:p>
            <a:r>
              <a:rPr lang="en-US" dirty="0"/>
              <a:t>High social </a:t>
            </a:r>
            <a:r>
              <a:rPr lang="en-US" dirty="0" smtClean="0"/>
              <a:t>status</a:t>
            </a:r>
          </a:p>
          <a:p>
            <a:pPr lvl="1"/>
            <a:r>
              <a:rPr lang="en-US" dirty="0"/>
              <a:t>49.5% college </a:t>
            </a:r>
            <a:r>
              <a:rPr lang="en-US" dirty="0" smtClean="0"/>
              <a:t>graduates</a:t>
            </a:r>
          </a:p>
          <a:p>
            <a:pPr lvl="1"/>
            <a:r>
              <a:rPr lang="en-US" dirty="0"/>
              <a:t>Median household income second only to </a:t>
            </a:r>
            <a:r>
              <a:rPr lang="en-US" dirty="0" smtClean="0"/>
              <a:t>Jewish</a:t>
            </a:r>
          </a:p>
          <a:p>
            <a:pPr lvl="1"/>
            <a:r>
              <a:rPr lang="en-US" dirty="0"/>
              <a:t>Disproportionately influential in U.S. </a:t>
            </a:r>
            <a:r>
              <a:rPr lang="en-US" dirty="0" smtClean="0"/>
              <a:t>institutions</a:t>
            </a:r>
          </a:p>
          <a:p>
            <a:pPr lvl="2"/>
            <a:r>
              <a:rPr lang="en-US" dirty="0"/>
              <a:t>Five Presidents: John Adams, John Quincy Adams, Thomas Jefferson, Millard Fillmore, William Howard </a:t>
            </a:r>
            <a:r>
              <a:rPr lang="en-US" dirty="0" smtClean="0"/>
              <a:t>Taft</a:t>
            </a:r>
          </a:p>
          <a:p>
            <a:pPr lvl="2"/>
            <a:r>
              <a:rPr lang="en-US" dirty="0"/>
              <a:t>Famous literary figures: Longfellow, Emerson, Melville, </a:t>
            </a:r>
            <a:r>
              <a:rPr lang="en-US" dirty="0" err="1"/>
              <a:t>e.e</a:t>
            </a:r>
            <a:r>
              <a:rPr lang="en-US" dirty="0"/>
              <a:t>. Cummings, William Cullen Bryant, Hawthorne, Greeley, </a:t>
            </a:r>
            <a:r>
              <a:rPr lang="en-US" dirty="0" smtClean="0"/>
              <a:t>Thoreau</a:t>
            </a:r>
          </a:p>
          <a:p>
            <a:pPr lvl="2"/>
            <a:r>
              <a:rPr lang="en-US" dirty="0"/>
              <a:t>Eight U.S. Supreme Court Justices including Holmes</a:t>
            </a:r>
          </a:p>
          <a:p>
            <a:pPr lvl="2"/>
            <a:r>
              <a:rPr lang="en-US" dirty="0"/>
              <a:t>Famous women: Louisa May Alcott, Clara Barton, Julia Ward Howe, Florence Nightingale, Susan B. Anthony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596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Unitarian Universalist theology—Part 1—Sources of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00400"/>
            <a:ext cx="7467600" cy="3273552"/>
          </a:xfrm>
        </p:spPr>
        <p:txBody>
          <a:bodyPr/>
          <a:lstStyle/>
          <a:p>
            <a:r>
              <a:rPr lang="en-US" dirty="0" smtClean="0"/>
              <a:t>Religious freedom, tolerance, and pluralism</a:t>
            </a:r>
          </a:p>
          <a:p>
            <a:pPr lvl="1"/>
            <a:r>
              <a:rPr lang="en-US" dirty="0" smtClean="0"/>
              <a:t>“Faith stances” among UUs</a:t>
            </a:r>
          </a:p>
          <a:p>
            <a:pPr lvl="1"/>
            <a:r>
              <a:rPr lang="en-US" dirty="0" smtClean="0"/>
              <a:t>Critique</a:t>
            </a:r>
          </a:p>
          <a:p>
            <a:pPr lvl="1"/>
            <a:r>
              <a:rPr lang="en-US" dirty="0" smtClean="0"/>
              <a:t>Biblical position on religious freedom, tolerance, and pluralism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909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Unitarian Universalist theology—Part 1,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Divine </a:t>
            </a:r>
            <a:r>
              <a:rPr lang="en-US" dirty="0"/>
              <a:t>revelation and the Bible</a:t>
            </a:r>
          </a:p>
          <a:p>
            <a:pPr lvl="1"/>
            <a:r>
              <a:rPr lang="en-US" dirty="0"/>
              <a:t>Summary: reason, experience, conscience are authority; Bible just one of sacred books, none infallible; some find inspiration in it, some don’t; Bible not to be interpreted literally</a:t>
            </a:r>
          </a:p>
          <a:p>
            <a:r>
              <a:rPr lang="en-US" dirty="0" smtClean="0"/>
              <a:t>Response</a:t>
            </a:r>
          </a:p>
          <a:p>
            <a:pPr lvl="1"/>
            <a:r>
              <a:rPr lang="en-US" dirty="0" smtClean="0"/>
              <a:t>Reason</a:t>
            </a:r>
          </a:p>
          <a:p>
            <a:pPr lvl="1"/>
            <a:r>
              <a:rPr lang="en-US" dirty="0" smtClean="0"/>
              <a:t>Inspiration</a:t>
            </a:r>
          </a:p>
          <a:p>
            <a:pPr lvl="1"/>
            <a:r>
              <a:rPr lang="en-US" dirty="0" smtClean="0"/>
              <a:t>Refutation of criticisms</a:t>
            </a:r>
          </a:p>
          <a:p>
            <a:pPr lvl="1"/>
            <a:r>
              <a:rPr lang="en-US" dirty="0" smtClean="0"/>
              <a:t>Outstanding literature</a:t>
            </a:r>
          </a:p>
          <a:p>
            <a:pPr lvl="1"/>
            <a:r>
              <a:rPr lang="en-US" dirty="0" smtClean="0"/>
              <a:t>To be interpreted literally according to genre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3737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Unitarian Universalist theology—Part 2—God: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Wide diversity of opinions</a:t>
            </a:r>
          </a:p>
          <a:p>
            <a:r>
              <a:rPr lang="en-US" dirty="0" smtClean="0"/>
              <a:t>Some atheists</a:t>
            </a:r>
          </a:p>
          <a:p>
            <a:r>
              <a:rPr lang="en-US" dirty="0" smtClean="0"/>
              <a:t>Some believe in impersonal higher power or “divine spark”</a:t>
            </a:r>
          </a:p>
          <a:p>
            <a:r>
              <a:rPr lang="en-US" dirty="0" smtClean="0"/>
              <a:t>Some believe “God” is term for self-ordering principle of nature</a:t>
            </a:r>
          </a:p>
          <a:p>
            <a:r>
              <a:rPr lang="en-US" dirty="0" smtClean="0"/>
              <a:t>Process theology is popular</a:t>
            </a:r>
          </a:p>
          <a:p>
            <a:r>
              <a:rPr lang="en-US" dirty="0" smtClean="0"/>
              <a:t>Neo-paganism (especially goddess worship) becoming increasingly popular</a:t>
            </a:r>
          </a:p>
          <a:p>
            <a:r>
              <a:rPr lang="en-US" dirty="0" smtClean="0"/>
              <a:t>All UUs reject the Trinity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5467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Unitarian Universalist theology—Part 2, continued: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Both the Bible and much respected philosophy affirm God is real.</a:t>
            </a:r>
          </a:p>
          <a:p>
            <a:r>
              <a:rPr lang="en-US" dirty="0" smtClean="0"/>
              <a:t>God is not a vague “higher power” or “divine spark”</a:t>
            </a:r>
          </a:p>
          <a:p>
            <a:r>
              <a:rPr lang="en-US" dirty="0" smtClean="0"/>
              <a:t>Biblical doctrine of God: God is a triune spirit infinite, eternal, and unchangeable in His wisdom, power, justice, holiness, goodness and truth.</a:t>
            </a:r>
          </a:p>
          <a:p>
            <a:r>
              <a:rPr lang="en-US" dirty="0" smtClean="0"/>
              <a:t>There is only one God.</a:t>
            </a:r>
          </a:p>
          <a:p>
            <a:r>
              <a:rPr lang="en-US" dirty="0" smtClean="0"/>
              <a:t>God is distinct from His creation.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5015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5489</TotalTime>
  <Words>1198</Words>
  <Application>Microsoft Macintosh PowerPoint</Application>
  <PresentationFormat>On-screen Show (4:3)</PresentationFormat>
  <Paragraphs>122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Witnessing for Christ in a Religiously Pluralistic World: Confronting Cults and False Religions  with E. Calvin Beisner</vt:lpstr>
      <vt:lpstr>Unitarian Universalism: Name and History</vt:lpstr>
      <vt:lpstr>Rise of Humanism among Unitarians</vt:lpstr>
      <vt:lpstr>American Universalist Association and Universalist Church of America merged in 1961 to form Unitarian Universalist Association</vt:lpstr>
      <vt:lpstr>Unitarian Universalist vital statistics</vt:lpstr>
      <vt:lpstr>Unitarian Universalist theology—Part 1—Sources of Authority</vt:lpstr>
      <vt:lpstr>Unitarian Universalist theology—Part 1, continued</vt:lpstr>
      <vt:lpstr>Unitarian Universalist theology—Part 2—God: Summary</vt:lpstr>
      <vt:lpstr>Unitarian Universalist theology—Part 2, continued: Response</vt:lpstr>
      <vt:lpstr>Unitarian Universalist theology—Part 3—Christ: Summary</vt:lpstr>
      <vt:lpstr>Unitarian Universalist theology—Part 3—Christ, continued: Response</vt:lpstr>
      <vt:lpstr>Unitarian Universalist theology—Part 4—Man and Sin: Summary</vt:lpstr>
      <vt:lpstr>Unitarian Universalist theology—Part 4—Man and Sin--Response</vt:lpstr>
      <vt:lpstr>Unitarian Universalist theology, Part 5—Salvation: Summary</vt:lpstr>
      <vt:lpstr>Unitarian Universalist theology—Part 5, Salvation, continued: Response</vt:lpstr>
      <vt:lpstr>Unitarian Universalist theology—Part 6—Heaven, hell, and afterlife: Summary</vt:lpstr>
      <vt:lpstr>Unitarian Universalist theology—Part 6—Heaven, hell, and afterlife, continued: Response</vt:lpstr>
      <vt:lpstr> Tips for Witnessing to Unitarian Universalists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Witnessing for Christ in a Religiously Pluralistic World: Confronting Cults and False Religions  with E. Calvin Beisner</dc:title>
  <dc:creator>E. Calvin Beisner</dc:creator>
  <cp:lastModifiedBy>Tom Mangham</cp:lastModifiedBy>
  <cp:revision>233</cp:revision>
  <dcterms:created xsi:type="dcterms:W3CDTF">2014-03-03T20:03:28Z</dcterms:created>
  <dcterms:modified xsi:type="dcterms:W3CDTF">2014-03-03T20:03:37Z</dcterms:modified>
</cp:coreProperties>
</file>