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84B534-50AF-436E-8E8E-C2EE5506521D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631B1C-A85F-40BB-AAA2-DB3111431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3429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Witnessing for Christ in a Religiously Pluralistic World:</a:t>
            </a:r>
            <a:br>
              <a:rPr lang="en-US" dirty="0" smtClean="0"/>
            </a:br>
            <a:r>
              <a:rPr lang="en-US" dirty="0" smtClean="0"/>
              <a:t>Confronting Cults and False Religions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E. Calvin Beisner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1:</a:t>
            </a:r>
          </a:p>
          <a:p>
            <a:r>
              <a:rPr lang="en-US" dirty="0" smtClean="0"/>
              <a:t>Get Ready!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doctrines are “essential to the Christian faith’s definition”?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552"/>
          </a:xfrm>
        </p:spPr>
        <p:txBody>
          <a:bodyPr/>
          <a:lstStyle/>
          <a:p>
            <a:r>
              <a:rPr lang="en-US" dirty="0" smtClean="0"/>
              <a:t>God</a:t>
            </a:r>
          </a:p>
          <a:p>
            <a:pPr lvl="1"/>
            <a:r>
              <a:rPr lang="en-US" dirty="0" smtClean="0"/>
              <a:t>God’s Essence: God is a triune spirit—Father, Son, and Holy Spirit—infinite, eternal, and unchangeable in His wisdom, power, holiness, justice, goodness, and truth.</a:t>
            </a:r>
          </a:p>
          <a:p>
            <a:pPr lvl="1"/>
            <a:r>
              <a:rPr lang="en-US" dirty="0" smtClean="0"/>
              <a:t>God’s </a:t>
            </a:r>
            <a:r>
              <a:rPr lang="en-US" dirty="0" err="1" smtClean="0"/>
              <a:t>Triunity</a:t>
            </a:r>
            <a:r>
              <a:rPr lang="en-US" dirty="0" smtClean="0"/>
              <a:t>: There is but one God; the Father, the Son, and the Holy Spirit are each God; and the Father, the Son, and the Holy Spirit are distinct Persons.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doctrines are “essential to the Christian faith’s definition”?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</a:t>
            </a:r>
          </a:p>
          <a:p>
            <a:pPr lvl="1"/>
            <a:r>
              <a:rPr lang="en-US" dirty="0" smtClean="0"/>
              <a:t>Man’s essence:</a:t>
            </a:r>
          </a:p>
          <a:p>
            <a:pPr lvl="2"/>
            <a:r>
              <a:rPr lang="en-US" dirty="0" smtClean="0"/>
              <a:t>Image of God</a:t>
            </a:r>
          </a:p>
          <a:p>
            <a:pPr lvl="2"/>
            <a:r>
              <a:rPr lang="en-US" dirty="0" smtClean="0"/>
              <a:t>Male and female</a:t>
            </a:r>
          </a:p>
          <a:p>
            <a:pPr lvl="2"/>
            <a:r>
              <a:rPr lang="en-US" dirty="0" smtClean="0"/>
              <a:t>Body and soul (or body, soul, and spirit)</a:t>
            </a:r>
          </a:p>
          <a:p>
            <a:pPr lvl="2"/>
            <a:r>
              <a:rPr lang="en-US" dirty="0" smtClean="0"/>
              <a:t>Endowed with</a:t>
            </a:r>
          </a:p>
          <a:p>
            <a:pPr lvl="3"/>
            <a:r>
              <a:rPr lang="en-US" dirty="0" smtClean="0"/>
              <a:t>Cognition</a:t>
            </a:r>
          </a:p>
          <a:p>
            <a:pPr lvl="3"/>
            <a:r>
              <a:rPr lang="en-US" dirty="0" smtClean="0"/>
              <a:t>Volition</a:t>
            </a:r>
          </a:p>
          <a:p>
            <a:pPr lvl="3"/>
            <a:r>
              <a:rPr lang="en-US" dirty="0" smtClean="0"/>
              <a:t>Affection</a:t>
            </a:r>
          </a:p>
          <a:p>
            <a:pPr lvl="2"/>
            <a:r>
              <a:rPr lang="en-US" dirty="0" smtClean="0"/>
              <a:t>And given dominion over the earth and everything in it.</a:t>
            </a:r>
          </a:p>
          <a:p>
            <a:pPr lvl="1"/>
            <a:r>
              <a:rPr lang="en-US" dirty="0" smtClean="0"/>
              <a:t>Man’s mission:</a:t>
            </a:r>
          </a:p>
          <a:p>
            <a:pPr lvl="2"/>
            <a:r>
              <a:rPr lang="en-US" dirty="0" smtClean="0"/>
              <a:t>Be fruitful and multiply and fill the earth,</a:t>
            </a:r>
          </a:p>
          <a:p>
            <a:pPr lvl="2"/>
            <a:r>
              <a:rPr lang="en-US" dirty="0" smtClean="0"/>
              <a:t>Subdue it and have dominion over everything in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doctrines are “essential to the Christian faith’s definition”?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/>
          <a:lstStyle/>
          <a:p>
            <a:r>
              <a:rPr lang="en-US" dirty="0" smtClean="0"/>
              <a:t>Sin</a:t>
            </a:r>
          </a:p>
          <a:p>
            <a:pPr lvl="1"/>
            <a:r>
              <a:rPr lang="en-US" dirty="0" smtClean="0"/>
              <a:t>Definition: any lack of conformity to or transgression of the law of God (1 John 3:4)</a:t>
            </a:r>
          </a:p>
          <a:p>
            <a:pPr lvl="1"/>
            <a:r>
              <a:rPr lang="en-US" dirty="0" smtClean="0"/>
              <a:t>Universality (Romans 3:23)</a:t>
            </a:r>
          </a:p>
          <a:p>
            <a:pPr lvl="1"/>
            <a:r>
              <a:rPr lang="en-US" dirty="0" smtClean="0"/>
              <a:t>Origin (Romans 5:12)</a:t>
            </a:r>
          </a:p>
          <a:p>
            <a:pPr lvl="1"/>
            <a:r>
              <a:rPr lang="en-US" dirty="0" smtClean="0"/>
              <a:t>Liability (James 2:10; Ephesians 5:6; Romans 6:23; Matthew 25:41: “Then he will say to those on his left, 'Depart from me, you cursed, into the eternal fire prepared for the devil and his angels.’”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doctrines are “essential to the Christian faith’s definition”?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4264152"/>
          </a:xfrm>
        </p:spPr>
        <p:txBody>
          <a:bodyPr/>
          <a:lstStyle/>
          <a:p>
            <a:r>
              <a:rPr lang="en-US" dirty="0" smtClean="0"/>
              <a:t>Salvation—Part 1</a:t>
            </a:r>
          </a:p>
          <a:p>
            <a:pPr lvl="1"/>
            <a:r>
              <a:rPr lang="en-US" dirty="0" smtClean="0"/>
              <a:t>Ultimate goal: glory of God and His grace (Ephesians 1:4-6; 2:4, 7)</a:t>
            </a:r>
          </a:p>
          <a:p>
            <a:pPr lvl="1"/>
            <a:r>
              <a:rPr lang="en-US" dirty="0" smtClean="0"/>
              <a:t>Motivation:</a:t>
            </a:r>
          </a:p>
          <a:p>
            <a:pPr lvl="2"/>
            <a:r>
              <a:rPr lang="en-US" dirty="0" smtClean="0"/>
              <a:t>Father’s love for the Son (Psalm 2:7-8; Isaiah 53:10-12; John 6:37-40)</a:t>
            </a:r>
          </a:p>
          <a:p>
            <a:pPr lvl="2"/>
            <a:r>
              <a:rPr lang="en-US" dirty="0" smtClean="0"/>
              <a:t>Father’s love for sinners (John 3:16; Ephesians 2:4-5)</a:t>
            </a:r>
          </a:p>
          <a:p>
            <a:pPr lvl="2"/>
            <a:r>
              <a:rPr lang="en-US" dirty="0" smtClean="0"/>
              <a:t>Son’s love for sinners (Galatians 2:20; 1 John 3:16)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doctrines are “essential to the Christian faith’s definition”?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4492752"/>
          </a:xfrm>
        </p:spPr>
        <p:txBody>
          <a:bodyPr/>
          <a:lstStyle/>
          <a:p>
            <a:r>
              <a:rPr lang="en-US" dirty="0" smtClean="0"/>
              <a:t>Salvation—Part 2</a:t>
            </a:r>
          </a:p>
          <a:p>
            <a:pPr lvl="1"/>
            <a:r>
              <a:rPr lang="en-US" dirty="0" smtClean="0"/>
              <a:t>Method</a:t>
            </a:r>
          </a:p>
          <a:p>
            <a:pPr lvl="2"/>
            <a:r>
              <a:rPr lang="en-US" dirty="0" smtClean="0"/>
              <a:t>God’s part:</a:t>
            </a:r>
          </a:p>
          <a:p>
            <a:pPr lvl="3"/>
            <a:r>
              <a:rPr lang="en-US" dirty="0" smtClean="0"/>
              <a:t>Christ atones for our sin (Isaiah 53; Hebrews 9:26-28; 1 Peter 1:18-19)</a:t>
            </a:r>
          </a:p>
          <a:p>
            <a:pPr lvl="3"/>
            <a:r>
              <a:rPr lang="en-US" dirty="0" smtClean="0"/>
              <a:t>Christ reconciles us to God by His death (Romans 5:10; 2 Corinthians 5:18; Colossians 1:21-22)</a:t>
            </a:r>
          </a:p>
          <a:p>
            <a:pPr lvl="3"/>
            <a:r>
              <a:rPr lang="en-US" dirty="0" smtClean="0"/>
              <a:t>God regenerates sinners, giving them repentance and faith (John 5:24; 2 Timothy 2:25; John 3:3; 1 Peter 1:3, 23)</a:t>
            </a:r>
          </a:p>
          <a:p>
            <a:pPr lvl="2"/>
            <a:r>
              <a:rPr lang="en-US" dirty="0" smtClean="0"/>
              <a:t>Man’s part:</a:t>
            </a:r>
          </a:p>
          <a:p>
            <a:pPr lvl="3"/>
            <a:r>
              <a:rPr lang="en-US" dirty="0" smtClean="0"/>
              <a:t>Repentance (Luke 13:3; Acts 2:38; 3:19; 17:30-31)</a:t>
            </a:r>
          </a:p>
          <a:p>
            <a:pPr lvl="3"/>
            <a:r>
              <a:rPr lang="en-US" dirty="0" smtClean="0"/>
              <a:t>Faith (John 3:16; Romans 3:20-28; Ephesians 2:8-9)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Authority:</a:t>
            </a:r>
            <a:br>
              <a:rPr lang="en-US" dirty="0" smtClean="0"/>
            </a:br>
            <a:r>
              <a:rPr lang="en-US" dirty="0" smtClean="0"/>
              <a:t>Source of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467600" cy="47975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Inerrancy, infallibility, and authority of Scripture: “The Bible alone and the Bible in its entirety is the Word of God written and is therefore inerrant in the autographs.” (Evangelical Theological Society doctrinal basis) (Psalm 19:7-11; Acts 17:11; Isaiah 8:20; Deuteronomy 4:2; 2 Timothy 3:14-17)</a:t>
            </a:r>
          </a:p>
          <a:p>
            <a:r>
              <a:rPr lang="en-US" dirty="0" smtClean="0"/>
              <a:t>Sufficiency of Scripture: 2 Timothy 3:16-17: “All Scripture is breathed out by God and profitable for teaching, for reproof, for correction, and for training in righteousness,  </a:t>
            </a:r>
            <a:r>
              <a:rPr lang="en-US" baseline="30000" dirty="0" smtClean="0"/>
              <a:t>17</a:t>
            </a:r>
            <a:r>
              <a:rPr lang="en-US" dirty="0" smtClean="0"/>
              <a:t> that the man of God may be competent, equipped for every good work.”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Theological Characteristics of Cults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Getting God wrong: denying the Trinity</a:t>
            </a:r>
          </a:p>
          <a:p>
            <a:r>
              <a:rPr lang="en-US" dirty="0" smtClean="0"/>
              <a:t>Getting the gospel wrong:</a:t>
            </a:r>
          </a:p>
          <a:p>
            <a:pPr lvl="1"/>
            <a:r>
              <a:rPr lang="en-US" dirty="0" smtClean="0"/>
              <a:t>Denying the saving efficacy of the work of Christ</a:t>
            </a:r>
          </a:p>
          <a:p>
            <a:pPr lvl="1"/>
            <a:r>
              <a:rPr lang="en-US" dirty="0" smtClean="0"/>
              <a:t>Denying salvation by grace alone through faith alone in Christ alone</a:t>
            </a:r>
          </a:p>
          <a:p>
            <a:r>
              <a:rPr lang="en-US" dirty="0" smtClean="0"/>
              <a:t>Denying eternal punishment</a:t>
            </a:r>
          </a:p>
          <a:p>
            <a:r>
              <a:rPr lang="en-US" dirty="0" smtClean="0"/>
              <a:t>Faulty grounds for faith</a:t>
            </a:r>
          </a:p>
          <a:p>
            <a:r>
              <a:rPr lang="en-US" dirty="0" smtClean="0"/>
              <a:t>Heavy emphasis on minor doctrines</a:t>
            </a:r>
          </a:p>
          <a:p>
            <a:r>
              <a:rPr lang="en-US" dirty="0" smtClean="0"/>
              <a:t>Fixation on end times</a:t>
            </a:r>
          </a:p>
          <a:p>
            <a:r>
              <a:rPr lang="en-US" dirty="0" smtClean="0"/>
              <a:t>Redefinition of Biblical terminology</a:t>
            </a:r>
          </a:p>
          <a:p>
            <a:r>
              <a:rPr lang="en-US" dirty="0" err="1" smtClean="0"/>
              <a:t>Exclusivistic</a:t>
            </a:r>
            <a:r>
              <a:rPr lang="en-US" dirty="0" smtClean="0"/>
              <a:t> belief system</a:t>
            </a:r>
          </a:p>
          <a:p>
            <a:r>
              <a:rPr lang="en-US" dirty="0" smtClean="0"/>
              <a:t>Syncretism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Self-Preparation: Know Christ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7467600" cy="4035552"/>
          </a:xfrm>
        </p:spPr>
        <p:txBody>
          <a:bodyPr/>
          <a:lstStyle/>
          <a:p>
            <a:pPr marL="27432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/>
              <a:t>2 Corinthians 11:2-4: </a:t>
            </a:r>
            <a:r>
              <a:rPr lang="en-US" dirty="0" smtClean="0"/>
              <a:t>“I feel a divine jealousy for you, for I betrothed you to one husband, to present you as a pure virgin to Christ.  </a:t>
            </a:r>
            <a:r>
              <a:rPr lang="en-US" baseline="30000" dirty="0" smtClean="0"/>
              <a:t>3</a:t>
            </a:r>
            <a:r>
              <a:rPr lang="en-US" dirty="0" smtClean="0"/>
              <a:t> But I am afraid that as the serpent deceived Eve by his cunning, your thoughts will be led astray from a sincere and pure devotion to Christ.  </a:t>
            </a:r>
            <a:r>
              <a:rPr lang="en-US" baseline="30000" dirty="0" smtClean="0"/>
              <a:t>4</a:t>
            </a:r>
            <a:r>
              <a:rPr lang="en-US" dirty="0" smtClean="0"/>
              <a:t> For if someone comes and proclaims another Jesus than the one we proclaimed, or if you receive a different spirit from the one you received, or if you accept a different gospel from the one you accepted, you put up with it readily enough.”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Self-Preparation: Know the Gospel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7467600" cy="3730752"/>
          </a:xfrm>
        </p:spPr>
        <p:txBody>
          <a:bodyPr/>
          <a:lstStyle/>
          <a:p>
            <a:pPr marL="27432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/>
              <a:t>Galatians 1:6-9: </a:t>
            </a:r>
            <a:r>
              <a:rPr lang="en-US" dirty="0" smtClean="0"/>
              <a:t>“I am astonished that you are so quickly deserting him who called you in the grace of Christ and are turning to a different gospel-  </a:t>
            </a:r>
            <a:r>
              <a:rPr lang="en-US" baseline="30000" dirty="0" smtClean="0"/>
              <a:t>7</a:t>
            </a:r>
            <a:r>
              <a:rPr lang="en-US" dirty="0" smtClean="0"/>
              <a:t> not that there is another one, but there are some who trouble you and want to distort the gospel of Christ.  </a:t>
            </a:r>
            <a:r>
              <a:rPr lang="en-US" baseline="30000" dirty="0" smtClean="0"/>
              <a:t>8</a:t>
            </a:r>
            <a:r>
              <a:rPr lang="en-US" dirty="0" smtClean="0"/>
              <a:t> But even if we or an angel from heaven should preach to you a gospel contrary to the one we preached to you, let him be accursed.  </a:t>
            </a:r>
            <a:r>
              <a:rPr lang="en-US" baseline="30000" dirty="0" smtClean="0"/>
              <a:t>9</a:t>
            </a:r>
            <a:r>
              <a:rPr lang="en-US" dirty="0" smtClean="0"/>
              <a:t> As we have said before, so now I say again: If anyone is preaching to you a gospel contrary to the one you received, let him be accursed.”</a:t>
            </a:r>
          </a:p>
          <a:p>
            <a:pPr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Self-Preparation: Know the Scriptures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19400"/>
            <a:ext cx="7467600" cy="3654552"/>
          </a:xfrm>
        </p:spPr>
        <p:txBody>
          <a:bodyPr/>
          <a:lstStyle/>
          <a:p>
            <a:pPr marL="27432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/>
              <a:t>2 Timothy 2:15: </a:t>
            </a:r>
            <a:r>
              <a:rPr lang="en-US" dirty="0" smtClean="0"/>
              <a:t>“Do your best to present yourself to God as one approved, a worker who has no need to be ashamed, rightly handling the word of truth.”</a:t>
            </a:r>
          </a:p>
          <a:p>
            <a:pPr indent="0">
              <a:buNone/>
            </a:pPr>
            <a:endParaRPr lang="en-US" dirty="0" smtClean="0"/>
          </a:p>
          <a:p>
            <a:pPr marL="27432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/>
              <a:t>Mark 12:24: </a:t>
            </a:r>
            <a:r>
              <a:rPr lang="en-US" dirty="0" smtClean="0"/>
              <a:t>“Jesus said to [the Sadducees who had argued against the resurrection of the body], "Is this not the reason you are wrong, because you know neither the Scriptures nor the power of God?”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Self-Preparation: Know the Person to whom You Witness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7467600" cy="3806952"/>
          </a:xfrm>
        </p:spPr>
        <p:txBody>
          <a:bodyPr/>
          <a:lstStyle/>
          <a:p>
            <a:r>
              <a:rPr lang="en-US" dirty="0" smtClean="0"/>
              <a:t>Know him personally.</a:t>
            </a:r>
          </a:p>
          <a:p>
            <a:pPr lvl="1"/>
            <a:r>
              <a:rPr lang="en-US" dirty="0" smtClean="0"/>
              <a:t>Hear him out.</a:t>
            </a:r>
          </a:p>
          <a:p>
            <a:pPr lvl="1"/>
            <a:r>
              <a:rPr lang="en-US" dirty="0" smtClean="0"/>
              <a:t>Show him the courtesy you want him to show you.</a:t>
            </a:r>
          </a:p>
          <a:p>
            <a:r>
              <a:rPr lang="en-US" dirty="0" smtClean="0"/>
              <a:t>Know his beliefs.</a:t>
            </a:r>
          </a:p>
          <a:p>
            <a:r>
              <a:rPr lang="en-US" dirty="0" smtClean="0"/>
              <a:t>Know his reasons for his beliefs.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Self-Preparation: Love the Person to whom You Witness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416552"/>
          </a:xfrm>
        </p:spPr>
        <p:txBody>
          <a:bodyPr/>
          <a:lstStyle/>
          <a:p>
            <a:pPr marL="27432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b="1" dirty="0" smtClean="0"/>
              <a:t>2 Corinthians 5:14-20: </a:t>
            </a:r>
            <a:r>
              <a:rPr lang="en-US" dirty="0" smtClean="0"/>
              <a:t>“For the </a:t>
            </a:r>
            <a:r>
              <a:rPr lang="en-US" u="sng" dirty="0" smtClean="0"/>
              <a:t>love of Christ controls us</a:t>
            </a:r>
            <a:r>
              <a:rPr lang="en-US" dirty="0" smtClean="0"/>
              <a:t>, because we have concluded this: that one has died for all, therefore all have died;  </a:t>
            </a:r>
            <a:r>
              <a:rPr lang="en-US" baseline="30000" dirty="0" smtClean="0"/>
              <a:t>15</a:t>
            </a:r>
            <a:r>
              <a:rPr lang="en-US" dirty="0" smtClean="0"/>
              <a:t> and he died for all, </a:t>
            </a:r>
            <a:r>
              <a:rPr lang="en-US" u="sng" dirty="0" smtClean="0"/>
              <a:t>that those who live might no longer live for themselves but for him</a:t>
            </a:r>
            <a:r>
              <a:rPr lang="en-US" dirty="0" smtClean="0"/>
              <a:t> who for their sake died and was raised.  </a:t>
            </a:r>
            <a:r>
              <a:rPr lang="en-US" baseline="30000" dirty="0" smtClean="0"/>
              <a:t>16</a:t>
            </a:r>
            <a:r>
              <a:rPr lang="en-US" dirty="0" smtClean="0"/>
              <a:t> From now on, therefore, we </a:t>
            </a:r>
            <a:r>
              <a:rPr lang="en-US" u="sng" dirty="0" smtClean="0"/>
              <a:t>regard no one according to the flesh</a:t>
            </a:r>
            <a:r>
              <a:rPr lang="en-US" dirty="0" smtClean="0"/>
              <a:t>. Even though we once regarded Christ according to the flesh, we regard him thus no longer.  </a:t>
            </a:r>
            <a:r>
              <a:rPr lang="en-US" baseline="30000" dirty="0" smtClean="0"/>
              <a:t>17</a:t>
            </a:r>
            <a:r>
              <a:rPr lang="en-US" dirty="0" smtClean="0"/>
              <a:t> Therefore, if anyone is in Christ, he is a new creation. The old has passed away; behold, the new has come.  </a:t>
            </a:r>
            <a:r>
              <a:rPr lang="en-US" baseline="30000" dirty="0" smtClean="0"/>
              <a:t>18</a:t>
            </a:r>
            <a:r>
              <a:rPr lang="en-US" dirty="0" smtClean="0"/>
              <a:t> All this is from God, who through </a:t>
            </a:r>
            <a:r>
              <a:rPr lang="en-US" u="sng" dirty="0" smtClean="0"/>
              <a:t>Christ reconciled us to himself and gave us the ministry of reconciliation</a:t>
            </a:r>
            <a:r>
              <a:rPr lang="en-US" dirty="0" smtClean="0"/>
              <a:t>;  </a:t>
            </a:r>
            <a:r>
              <a:rPr lang="en-US" baseline="30000" dirty="0" smtClean="0"/>
              <a:t>19</a:t>
            </a:r>
            <a:r>
              <a:rPr lang="en-US" dirty="0" smtClean="0"/>
              <a:t> that is, in Christ God was reconciling the world to himself, not counting their trespasses against them, and entrusting to us the message of reconciliation.  </a:t>
            </a:r>
            <a:r>
              <a:rPr lang="en-US" baseline="30000" dirty="0" smtClean="0"/>
              <a:t>20</a:t>
            </a:r>
            <a:r>
              <a:rPr lang="en-US" dirty="0" smtClean="0"/>
              <a:t> </a:t>
            </a:r>
            <a:r>
              <a:rPr lang="en-US" u="sng" dirty="0" smtClean="0"/>
              <a:t>Therefore, we are ambassadors for Christ</a:t>
            </a:r>
            <a:r>
              <a:rPr lang="en-US" dirty="0" smtClean="0"/>
              <a:t>, God making his appeal through us. </a:t>
            </a:r>
            <a:r>
              <a:rPr lang="en-US" u="sng" dirty="0" smtClean="0"/>
              <a:t>We implore you on behalf of Christ, be reconciled to God</a:t>
            </a:r>
            <a:r>
              <a:rPr lang="en-US" dirty="0" smtClean="0"/>
              <a:t>.”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Self-Preparation: Be Prepared to Reason, Persuade, and Argue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7467600" cy="3730752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b="1" dirty="0" smtClean="0"/>
              <a:t>1 Peter 3:15-16: </a:t>
            </a:r>
            <a:r>
              <a:rPr lang="en-US" dirty="0" smtClean="0"/>
              <a:t>“… in your hearts regard Christ the Lord as holy, always being prepared to </a:t>
            </a:r>
            <a:r>
              <a:rPr lang="en-US" u="sng" dirty="0" smtClean="0"/>
              <a:t>make a defense</a:t>
            </a:r>
            <a:r>
              <a:rPr lang="en-US" dirty="0" smtClean="0"/>
              <a:t> to anyone who asks you for a </a:t>
            </a:r>
            <a:r>
              <a:rPr lang="en-US" u="sng" dirty="0" smtClean="0"/>
              <a:t>reason</a:t>
            </a:r>
            <a:r>
              <a:rPr lang="en-US" dirty="0" smtClean="0"/>
              <a:t> for the hope that is in you;  </a:t>
            </a:r>
            <a:r>
              <a:rPr lang="en-US" baseline="30000" dirty="0" smtClean="0"/>
              <a:t>16</a:t>
            </a:r>
            <a:r>
              <a:rPr lang="en-US" dirty="0" smtClean="0"/>
              <a:t> yet do it with </a:t>
            </a:r>
            <a:r>
              <a:rPr lang="en-US" u="sng" dirty="0" smtClean="0"/>
              <a:t>gentleness and respect</a:t>
            </a:r>
            <a:r>
              <a:rPr lang="en-US" dirty="0" smtClean="0"/>
              <a:t>, </a:t>
            </a:r>
            <a:r>
              <a:rPr lang="en-US" u="sng" dirty="0" smtClean="0"/>
              <a:t>having a good conscience</a:t>
            </a:r>
            <a:r>
              <a:rPr lang="en-US" dirty="0" smtClean="0"/>
              <a:t>, so that, when you are slandered, those who revile your good behavior in Christ may be put to shame.”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Witness—How?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4600" y="2362200"/>
            <a:ext cx="5410200" cy="4111752"/>
          </a:xfrm>
        </p:spPr>
        <p:txBody>
          <a:bodyPr/>
          <a:lstStyle/>
          <a:p>
            <a:r>
              <a:rPr lang="en-US" dirty="0" err="1" smtClean="0"/>
              <a:t>Respectully</a:t>
            </a:r>
            <a:endParaRPr lang="en-US" dirty="0" smtClean="0"/>
          </a:p>
          <a:p>
            <a:r>
              <a:rPr lang="en-US" dirty="0" smtClean="0"/>
              <a:t>Cheerfully</a:t>
            </a:r>
          </a:p>
          <a:p>
            <a:r>
              <a:rPr lang="en-US" dirty="0" smtClean="0"/>
              <a:t>Firmly</a:t>
            </a:r>
          </a:p>
          <a:p>
            <a:r>
              <a:rPr lang="en-US" dirty="0" smtClean="0"/>
              <a:t>Factually</a:t>
            </a:r>
          </a:p>
          <a:p>
            <a:r>
              <a:rPr lang="en-US" dirty="0" smtClean="0"/>
              <a:t>Logically</a:t>
            </a:r>
          </a:p>
          <a:p>
            <a:r>
              <a:rPr lang="en-US" dirty="0" smtClean="0"/>
              <a:t>Boldly</a:t>
            </a:r>
          </a:p>
          <a:p>
            <a:r>
              <a:rPr lang="en-US" dirty="0" smtClean="0"/>
              <a:t>Courageously</a:t>
            </a:r>
          </a:p>
          <a:p>
            <a:r>
              <a:rPr lang="en-US" dirty="0" smtClean="0"/>
              <a:t>Patiently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Our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7467600" cy="3959352"/>
          </a:xfrm>
        </p:spPr>
        <p:txBody>
          <a:bodyPr/>
          <a:lstStyle/>
          <a:p>
            <a:r>
              <a:rPr lang="en-US" dirty="0" smtClean="0"/>
              <a:t>Religions: Christianity, Islam, Hinduism, Buddhism, Judaism, Jainism, Confucianism, Taoism, Secular Humanism, etc.</a:t>
            </a:r>
          </a:p>
          <a:p>
            <a:r>
              <a:rPr lang="en-US" dirty="0" smtClean="0"/>
              <a:t>Cult: “A cult </a:t>
            </a:r>
            <a:r>
              <a:rPr lang="en-US" u="sng" dirty="0" smtClean="0"/>
              <a:t>of Christianity</a:t>
            </a:r>
            <a:r>
              <a:rPr lang="en-US" dirty="0" smtClean="0"/>
              <a:t> is a group of people that, while claiming adherence to Christian faith, explicitly or implicitly rejects one or more of the beliefs (doctrines) that are </a:t>
            </a:r>
            <a:r>
              <a:rPr lang="en-US" u="sng" dirty="0" smtClean="0"/>
              <a:t>essential to the Christian faith’s definition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1514</Words>
  <Application>Microsoft Macintosh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Witnessing for Christ in a Religiously Pluralistic World: Confronting Cults and False Religions  with E. Calvin Beisner </vt:lpstr>
      <vt:lpstr>Self-Preparation: Know Christ</vt:lpstr>
      <vt:lpstr>Self-Preparation: Know the Gospel</vt:lpstr>
      <vt:lpstr>Self-Preparation: Know the Scriptures</vt:lpstr>
      <vt:lpstr>Self-Preparation: Know the Person to whom You Witness</vt:lpstr>
      <vt:lpstr>Self-Preparation: Love the Person to whom You Witness</vt:lpstr>
      <vt:lpstr>Self-Preparation: Be Prepared to Reason, Persuade, and Argue</vt:lpstr>
      <vt:lpstr>Witness—How?</vt:lpstr>
      <vt:lpstr>Defining Our Terms</vt:lpstr>
      <vt:lpstr>What doctrines are “essential to the Christian faith’s definition”?</vt:lpstr>
      <vt:lpstr>What doctrines are “essential to the Christian faith’s definition”?</vt:lpstr>
      <vt:lpstr>What doctrines are “essential to the Christian faith’s definition”?</vt:lpstr>
      <vt:lpstr>What doctrines are “essential to the Christian faith’s definition”?</vt:lpstr>
      <vt:lpstr>What doctrines are “essential to the Christian faith’s definition”?</vt:lpstr>
      <vt:lpstr>Spiritual Authority: Source of Truth</vt:lpstr>
      <vt:lpstr>Common Theological Characteristics of Cults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Witnessing for Christ in a Religiously Pluralistic World: Confronting Cults and False Religions  with E. Calvin Beisner </dc:title>
  <dc:creator>E. Calvin Beisner</dc:creator>
  <cp:lastModifiedBy>Tom Mangham</cp:lastModifiedBy>
  <cp:revision>11</cp:revision>
  <dcterms:created xsi:type="dcterms:W3CDTF">2013-08-11T18:14:59Z</dcterms:created>
  <dcterms:modified xsi:type="dcterms:W3CDTF">2013-08-11T18:19:01Z</dcterms:modified>
</cp:coreProperties>
</file>