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slide20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304F30C-E849-45C3-9B99-7EB88F252196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F30C-E849-45C3-9B99-7EB88F252196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F30C-E849-45C3-9B99-7EB88F252196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304F30C-E849-45C3-9B99-7EB88F252196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304F30C-E849-45C3-9B99-7EB88F252196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F30C-E849-45C3-9B99-7EB88F252196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F30C-E849-45C3-9B99-7EB88F252196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04F30C-E849-45C3-9B99-7EB88F252196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F30C-E849-45C3-9B99-7EB88F252196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304F30C-E849-45C3-9B99-7EB88F252196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04F30C-E849-45C3-9B99-7EB88F252196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304F30C-E849-45C3-9B99-7EB88F252196}" type="datetimeFigureOut">
              <a:rPr lang="en-US" smtClean="0"/>
              <a:pPr/>
              <a:t>8/11/13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C3A816B-8994-4CD4-B558-876576A3E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81000"/>
            <a:ext cx="8382000" cy="3276600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Witnessing for Christ in a Religiously Pluralistic World:</a:t>
            </a:r>
            <a:br>
              <a:rPr lang="en-US" dirty="0"/>
            </a:br>
            <a:r>
              <a:rPr lang="en-US" dirty="0"/>
              <a:t>Confronting Cults and False Religions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with E. Calvin </a:t>
            </a:r>
            <a:r>
              <a:rPr lang="en-US" dirty="0" err="1"/>
              <a:t>Beisner</a:t>
            </a:r>
            <a:endParaRPr lang="en-US" spc="-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486400"/>
            <a:ext cx="7854696" cy="990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Unit 7: Psychic Phenomena, Magic, </a:t>
            </a:r>
            <a:r>
              <a:rPr lang="en-US" sz="2000" dirty="0"/>
              <a:t>the Paranormal, </a:t>
            </a:r>
            <a:r>
              <a:rPr lang="en-US" sz="2000" dirty="0" smtClean="0"/>
              <a:t>and Occult Powers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the Bible say?</a:t>
            </a:r>
            <a:br>
              <a:rPr lang="en-US" dirty="0" smtClean="0"/>
            </a:br>
            <a:r>
              <a:rPr lang="en-US" dirty="0" smtClean="0"/>
              <a:t>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Daniel 1:20 </a:t>
            </a:r>
            <a:r>
              <a:rPr lang="en-US" dirty="0"/>
              <a:t> “… in all matters of wisdom </a:t>
            </a:r>
            <a:r>
              <a:rPr lang="en-US" i="1" dirty="0"/>
              <a:t>and </a:t>
            </a:r>
            <a:r>
              <a:rPr lang="en-US" dirty="0"/>
              <a:t>understanding about which the king examined them [Daniel and his companions], he found them ten times better than all the magicians </a:t>
            </a:r>
            <a:r>
              <a:rPr lang="en-US" i="1" dirty="0"/>
              <a:t>and </a:t>
            </a:r>
            <a:r>
              <a:rPr lang="en-US" dirty="0"/>
              <a:t>astrologers who </a:t>
            </a:r>
            <a:r>
              <a:rPr lang="en-US" i="1" dirty="0"/>
              <a:t>were </a:t>
            </a:r>
            <a:r>
              <a:rPr lang="en-US" dirty="0"/>
              <a:t>in all his realm</a:t>
            </a:r>
            <a:r>
              <a:rPr lang="en-US" dirty="0" smtClean="0"/>
              <a:t>.”</a:t>
            </a:r>
          </a:p>
          <a:p>
            <a:r>
              <a:rPr lang="en-US" b="1" dirty="0"/>
              <a:t>Daniel 2:2 </a:t>
            </a:r>
            <a:r>
              <a:rPr lang="en-US" dirty="0"/>
              <a:t> the king gave the command to call the magicians, the astrologers, the sorcerers, and the Chaldeans to tell the king his dreams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Exodus 7:8-8:7</a:t>
            </a:r>
            <a:r>
              <a:rPr lang="en-US" dirty="0" smtClean="0"/>
              <a:t>  Pharaoh’s magicians duplicate Moses’ early miracles</a:t>
            </a:r>
          </a:p>
          <a:p>
            <a:r>
              <a:rPr lang="en-US" b="1" dirty="0" smtClean="0"/>
              <a:t>Numbers 22:5-6</a:t>
            </a:r>
            <a:r>
              <a:rPr lang="en-US" dirty="0" smtClean="0"/>
              <a:t>  </a:t>
            </a:r>
            <a:r>
              <a:rPr lang="en-US" dirty="0" err="1" smtClean="0"/>
              <a:t>Balak</a:t>
            </a:r>
            <a:r>
              <a:rPr lang="en-US" dirty="0" smtClean="0"/>
              <a:t> asks Balaam to curse the Israelites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0171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the Bible say?</a:t>
            </a:r>
            <a:br>
              <a:rPr lang="en-US" dirty="0" smtClean="0"/>
            </a:br>
            <a:r>
              <a:rPr lang="en-US" dirty="0" smtClean="0"/>
              <a:t>Part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Deuteronomy 13:1-5</a:t>
            </a:r>
            <a:r>
              <a:rPr lang="en-US" dirty="0" smtClean="0"/>
              <a:t>  What to do with a prophet whose signs and wonders come to pass but who promotes a false god.</a:t>
            </a:r>
          </a:p>
          <a:p>
            <a:r>
              <a:rPr lang="en-US" b="1" dirty="0" smtClean="0"/>
              <a:t>1 Samuel 28:7-12</a:t>
            </a:r>
            <a:r>
              <a:rPr lang="en-US" dirty="0" smtClean="0"/>
              <a:t>  Saul goes to witch at </a:t>
            </a:r>
            <a:r>
              <a:rPr lang="en-US" dirty="0" err="1" smtClean="0"/>
              <a:t>Endor</a:t>
            </a:r>
            <a:r>
              <a:rPr lang="en-US" dirty="0" smtClean="0"/>
              <a:t> to consult Samuel after Samuel’s death; Samuel appears.</a:t>
            </a:r>
          </a:p>
          <a:p>
            <a:r>
              <a:rPr lang="en-US" b="1" dirty="0"/>
              <a:t>Acts 8:9-11 </a:t>
            </a:r>
            <a:r>
              <a:rPr lang="en-US" dirty="0"/>
              <a:t> But there was a certain man called Simon, who previously practiced sorcery in the city and astonished the people of Samaria, claiming that he was someone great,  </a:t>
            </a:r>
            <a:r>
              <a:rPr lang="en-US" baseline="30000" dirty="0"/>
              <a:t>10</a:t>
            </a:r>
            <a:r>
              <a:rPr lang="en-US" dirty="0"/>
              <a:t> to whom they all gave heed, from the least to the greatest, saying, "This man is the great power of God."  </a:t>
            </a:r>
            <a:r>
              <a:rPr lang="en-US" baseline="30000" dirty="0"/>
              <a:t>11</a:t>
            </a:r>
            <a:r>
              <a:rPr lang="en-US" dirty="0"/>
              <a:t> And they heeded him because he had astonished them with his sorceries for a long time.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6819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the Bible say?</a:t>
            </a:r>
            <a:br>
              <a:rPr lang="en-US" dirty="0" smtClean="0"/>
            </a:br>
            <a:r>
              <a:rPr lang="en-US" dirty="0" smtClean="0"/>
              <a:t>Part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Acts 13:6-8 </a:t>
            </a:r>
            <a:r>
              <a:rPr lang="en-US" dirty="0"/>
              <a:t> </a:t>
            </a:r>
            <a:r>
              <a:rPr lang="en-US" dirty="0" err="1" smtClean="0"/>
              <a:t>Elymas</a:t>
            </a:r>
            <a:r>
              <a:rPr lang="en-US" dirty="0" smtClean="0"/>
              <a:t> </a:t>
            </a:r>
            <a:r>
              <a:rPr lang="en-US" dirty="0"/>
              <a:t>the sorcerer </a:t>
            </a:r>
            <a:r>
              <a:rPr lang="en-US" dirty="0" smtClean="0"/>
              <a:t>withstands Paul and Silas, </a:t>
            </a:r>
            <a:r>
              <a:rPr lang="en-US" dirty="0"/>
              <a:t>seeking to turn the proconsul away from the faith</a:t>
            </a:r>
            <a:r>
              <a:rPr lang="en-US" dirty="0" smtClean="0"/>
              <a:t>.</a:t>
            </a:r>
          </a:p>
          <a:p>
            <a:r>
              <a:rPr lang="en-US" b="1" dirty="0"/>
              <a:t>Acts 16:16 </a:t>
            </a:r>
            <a:r>
              <a:rPr lang="en-US" dirty="0"/>
              <a:t> Now it happened, as we went to prayer, that a certain slave girl possessed with a spirit of divination met us, who brought her masters much profit by </a:t>
            </a:r>
            <a:r>
              <a:rPr lang="en-US" dirty="0" smtClean="0"/>
              <a:t>fortune-telling.</a:t>
            </a:r>
          </a:p>
          <a:p>
            <a:r>
              <a:rPr lang="en-US" b="1" dirty="0"/>
              <a:t>Galatians </a:t>
            </a:r>
            <a:r>
              <a:rPr lang="en-US" b="1" dirty="0" smtClean="0"/>
              <a:t>5:20</a:t>
            </a:r>
            <a:r>
              <a:rPr lang="en-US" dirty="0" smtClean="0"/>
              <a:t>  The </a:t>
            </a:r>
            <a:r>
              <a:rPr lang="en-US" dirty="0"/>
              <a:t>“works of the flesh” include “sorcery</a:t>
            </a:r>
            <a:r>
              <a:rPr lang="en-US" dirty="0" smtClean="0"/>
              <a:t>.”</a:t>
            </a:r>
          </a:p>
          <a:p>
            <a:r>
              <a:rPr lang="en-US" b="1" dirty="0" smtClean="0"/>
              <a:t>Revelation 13:1-3; 17:8</a:t>
            </a:r>
            <a:r>
              <a:rPr lang="en-US" dirty="0" smtClean="0"/>
              <a:t>  Sea beast mortally </a:t>
            </a:r>
            <a:r>
              <a:rPr lang="en-US" smtClean="0"/>
              <a:t>wounded but </a:t>
            </a:r>
            <a:r>
              <a:rPr lang="en-US" dirty="0" smtClean="0"/>
              <a:t>healed.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7043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verdict from Scripture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362200"/>
            <a:ext cx="7467600" cy="4111752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 smtClean="0"/>
              <a:t>Psychic </a:t>
            </a:r>
            <a:r>
              <a:rPr lang="en-US" sz="3600" dirty="0"/>
              <a:t>phenomena, magic, the paranormal, occult powers, and miracles are real, and they can be performed—by God, and by men empowered by Satan or demons.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3027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purpose of miracles?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0"/>
            <a:ext cx="7467600" cy="41879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/>
              <a:t>Miracles occur to </a:t>
            </a:r>
            <a:r>
              <a:rPr lang="en-US" sz="3600" dirty="0"/>
              <a:t>confirm God’s </a:t>
            </a:r>
            <a:r>
              <a:rPr lang="en-US" sz="3600" dirty="0" smtClean="0"/>
              <a:t>message and</a:t>
            </a:r>
          </a:p>
          <a:p>
            <a:pPr marL="0" indent="0" algn="ctr">
              <a:buNone/>
            </a:pPr>
            <a:r>
              <a:rPr lang="en-US" sz="3600" dirty="0" smtClean="0"/>
              <a:t>accredit </a:t>
            </a:r>
            <a:r>
              <a:rPr lang="en-US" sz="3600" dirty="0"/>
              <a:t>God’s </a:t>
            </a:r>
            <a:r>
              <a:rPr lang="en-US" sz="3600" dirty="0" smtClean="0"/>
              <a:t>messenger.</a:t>
            </a:r>
          </a:p>
          <a:p>
            <a:pPr marL="0" indent="0" algn="ctr">
              <a:buNone/>
            </a:pPr>
            <a:r>
              <a:rPr lang="en-US" dirty="0" smtClean="0"/>
              <a:t>(1 Kings 18:31-39; Acts 5:12-14; Exodus 4:1-5; John 14:8-11; Hebrews 2:2-4)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4196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Ooops</a:t>
            </a:r>
            <a:r>
              <a:rPr lang="en-US" dirty="0" smtClean="0"/>
              <a:t>! There’s a problem here!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429000"/>
            <a:ext cx="7467600" cy="30449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/>
              <a:t>Can you identify it?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3669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fresh look at what the Bible says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67000"/>
            <a:ext cx="7467600" cy="3806952"/>
          </a:xfrm>
        </p:spPr>
        <p:txBody>
          <a:bodyPr/>
          <a:lstStyle/>
          <a:p>
            <a:r>
              <a:rPr lang="en-US" dirty="0" smtClean="0"/>
              <a:t>None of the texts cited affirms the genuineness of the paranormal activities named.</a:t>
            </a:r>
          </a:p>
          <a:p>
            <a:r>
              <a:rPr lang="en-US" dirty="0" smtClean="0"/>
              <a:t>Many explicitly or implicitly reveal that the paranormal activity was fraudulent.</a:t>
            </a:r>
          </a:p>
          <a:p>
            <a:r>
              <a:rPr lang="en-US" dirty="0" smtClean="0"/>
              <a:t>Other passages make that even clearer: Jeremiah 14:4; Isaiah 44:24-28; 57:13; Jeremiah 27:9-10; Isaiah 47:8-14; 8:19-20; 19:3-4.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635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858962"/>
          </a:xfrm>
        </p:spPr>
        <p:txBody>
          <a:bodyPr>
            <a:normAutofit/>
          </a:bodyPr>
          <a:lstStyle/>
          <a:p>
            <a:r>
              <a:rPr lang="en-US" dirty="0" smtClean="0"/>
              <a:t>Can Satan, demons, or people not God’s genuine messengers do supernatural acts?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514600"/>
            <a:ext cx="7467600" cy="3959352"/>
          </a:xfrm>
        </p:spPr>
        <p:txBody>
          <a:bodyPr/>
          <a:lstStyle/>
          <a:p>
            <a:r>
              <a:rPr lang="en-US" dirty="0" smtClean="0"/>
              <a:t>Psalm 136:3-4: God … who alone does wonders</a:t>
            </a:r>
          </a:p>
          <a:p>
            <a:r>
              <a:rPr lang="en-US" dirty="0" smtClean="0"/>
              <a:t>Exodus 15:11: who is like You … in glorious deeds?</a:t>
            </a:r>
          </a:p>
          <a:p>
            <a:r>
              <a:rPr lang="en-US" dirty="0" smtClean="0"/>
              <a:t>Psalm 72:18: … who alone does wondrous things</a:t>
            </a:r>
          </a:p>
          <a:p>
            <a:r>
              <a:rPr lang="en-US" dirty="0" smtClean="0"/>
              <a:t>Psalm 77:13-14: What god is great like our God … who does wonders …?</a:t>
            </a:r>
          </a:p>
          <a:p>
            <a:r>
              <a:rPr lang="en-US" dirty="0" smtClean="0"/>
              <a:t>John 3:1-2: no one can do these signs … unless God is with him.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1727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real verdict of Scripture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Miracles are useless to validate God’s message and messengers if others can do them.</a:t>
            </a:r>
          </a:p>
          <a:p>
            <a:r>
              <a:rPr lang="en-US" dirty="0" smtClean="0"/>
              <a:t>How God intends His people to reason:</a:t>
            </a:r>
          </a:p>
          <a:p>
            <a:pPr lvl="1"/>
            <a:r>
              <a:rPr lang="en-US" dirty="0"/>
              <a:t>All who can do supernatural acts are God’s prophets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This man is one who can do supernatural acts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Therefore this man is one of God’s prophets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faulty argument if others can do miracles:</a:t>
            </a:r>
          </a:p>
          <a:p>
            <a:pPr lvl="1"/>
            <a:r>
              <a:rPr lang="en-US" dirty="0"/>
              <a:t>Some who can do supernatural acts are God’s prophets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This man is one who can do supernatural acts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Therefore this man is one of God’s prophets</a:t>
            </a:r>
            <a:r>
              <a:rPr lang="en-US" dirty="0" smtClean="0"/>
              <a:t>.</a:t>
            </a:r>
          </a:p>
          <a:p>
            <a:pPr marL="0" indent="0" algn="r">
              <a:buNone/>
            </a:pPr>
            <a:r>
              <a:rPr lang="en-US" dirty="0" smtClean="0"/>
              <a:t>The fallacy: “Undistributed Middle”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82634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Then what </a:t>
            </a:r>
            <a:r>
              <a:rPr lang="en-US" u="sng" dirty="0" smtClean="0"/>
              <a:t>is</a:t>
            </a:r>
            <a:r>
              <a:rPr lang="en-US" dirty="0" smtClean="0"/>
              <a:t> going on in cases of alleged psychic phenomena?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0"/>
            <a:ext cx="7467600" cy="34259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 smtClean="0"/>
              <a:t>Trickery!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67529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Introduction: Two Crucial Warnings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657600"/>
            <a:ext cx="7467600" cy="2816352"/>
          </a:xfrm>
        </p:spPr>
        <p:txBody>
          <a:bodyPr/>
          <a:lstStyle/>
          <a:p>
            <a:r>
              <a:rPr lang="en-US" dirty="0" smtClean="0"/>
              <a:t>1 Thessalonians 5:21: “Test everything; hold fast what is good.”</a:t>
            </a:r>
          </a:p>
          <a:p>
            <a:r>
              <a:rPr lang="en-US" dirty="0" smtClean="0"/>
              <a:t>Proverbs 18:13: “He who answers a matter before he hears it, it is folly and shame to him.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0132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why do people believe in psychic phenomena?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Deception by sophisticated tricksters.</a:t>
            </a:r>
          </a:p>
          <a:p>
            <a:r>
              <a:rPr lang="en-US" dirty="0" smtClean="0"/>
              <a:t>Self-deception.</a:t>
            </a:r>
          </a:p>
          <a:p>
            <a:r>
              <a:rPr lang="en-US" dirty="0" smtClean="0"/>
              <a:t>Exaggeration.</a:t>
            </a:r>
          </a:p>
          <a:p>
            <a:r>
              <a:rPr lang="en-US" dirty="0" smtClean="0"/>
              <a:t>Worldview fit.</a:t>
            </a:r>
          </a:p>
          <a:p>
            <a:r>
              <a:rPr lang="en-US" dirty="0" smtClean="0"/>
              <a:t>Lack of critical thinking.</a:t>
            </a:r>
          </a:p>
          <a:p>
            <a:r>
              <a:rPr lang="en-US" dirty="0" smtClean="0"/>
              <a:t>Too much faith in “experts.”</a:t>
            </a:r>
          </a:p>
          <a:p>
            <a:r>
              <a:rPr lang="en-US" dirty="0" smtClean="0"/>
              <a:t>Thinking “seeing is believing.”</a:t>
            </a:r>
          </a:p>
          <a:p>
            <a:r>
              <a:rPr lang="en-US" dirty="0" smtClean="0"/>
              <a:t>Valid reasoning from false evidence.</a:t>
            </a:r>
          </a:p>
          <a:p>
            <a:r>
              <a:rPr lang="en-US" dirty="0" smtClean="0"/>
              <a:t>Invalid reasoning from true evidence.</a:t>
            </a:r>
          </a:p>
          <a:p>
            <a:r>
              <a:rPr lang="en-US" dirty="0" smtClean="0"/>
              <a:t>Basing beliefs solely on personal experience.</a:t>
            </a:r>
          </a:p>
          <a:p>
            <a:r>
              <a:rPr lang="en-US" dirty="0" smtClean="0"/>
              <a:t>Superstition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4735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30362"/>
          </a:xfrm>
        </p:spPr>
        <p:txBody>
          <a:bodyPr>
            <a:normAutofit/>
          </a:bodyPr>
          <a:lstStyle/>
          <a:p>
            <a:r>
              <a:rPr lang="en-US" dirty="0" smtClean="0"/>
              <a:t>Andre </a:t>
            </a:r>
            <a:r>
              <a:rPr lang="en-US" dirty="0" err="1" smtClean="0"/>
              <a:t>Kole’s</a:t>
            </a:r>
            <a:r>
              <a:rPr lang="en-US" dirty="0" smtClean="0"/>
              <a:t> principles for evaluating psychic/paranormal claims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971800"/>
            <a:ext cx="7467600" cy="3502152"/>
          </a:xfrm>
        </p:spPr>
        <p:txBody>
          <a:bodyPr/>
          <a:lstStyle/>
          <a:p>
            <a:r>
              <a:rPr lang="en-US" dirty="0" smtClean="0"/>
              <a:t>Authority of Scripture</a:t>
            </a:r>
          </a:p>
          <a:p>
            <a:r>
              <a:rPr lang="en-US" dirty="0" smtClean="0"/>
              <a:t>Sound judgment and discernment: Proverbs 3:21; Proverbs 18:17; Zechariah 8:16; Ephesians 4:14; 1 Timothy 4:7</a:t>
            </a:r>
          </a:p>
          <a:p>
            <a:r>
              <a:rPr lang="en-US" dirty="0" smtClean="0"/>
              <a:t>Recognize burden of proof is on claimant.</a:t>
            </a:r>
          </a:p>
          <a:p>
            <a:r>
              <a:rPr lang="en-US" dirty="0" smtClean="0"/>
              <a:t>Duly consider scientific explanations.</a:t>
            </a:r>
          </a:p>
          <a:p>
            <a:r>
              <a:rPr lang="en-US" dirty="0" smtClean="0"/>
              <a:t>Guard against—and learn to detect—deception.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4636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of deception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743200"/>
            <a:ext cx="7467600" cy="3730752"/>
          </a:xfrm>
        </p:spPr>
        <p:txBody>
          <a:bodyPr/>
          <a:lstStyle/>
          <a:p>
            <a:r>
              <a:rPr lang="en-US" dirty="0" smtClean="0"/>
              <a:t>Objective illusions</a:t>
            </a:r>
          </a:p>
          <a:p>
            <a:r>
              <a:rPr lang="en-US" dirty="0" smtClean="0"/>
              <a:t>Suggestion</a:t>
            </a:r>
          </a:p>
          <a:p>
            <a:r>
              <a:rPr lang="en-US" dirty="0" smtClean="0"/>
              <a:t>Playing on “fixed mental habits”</a:t>
            </a:r>
          </a:p>
          <a:p>
            <a:r>
              <a:rPr lang="en-US" dirty="0" smtClean="0"/>
              <a:t>Inducing passivity and uncritical attention (or inattention!)</a:t>
            </a:r>
          </a:p>
          <a:p>
            <a:r>
              <a:rPr lang="en-US" dirty="0" smtClean="0"/>
              <a:t>Raising vivid expectations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9894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all this important to the personal (or mass) evangelist?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Because belief in the paranormal is widespread and often used as a rationale to doubt the uniqueness of Jesus and hence the truth of the gospel</a:t>
            </a:r>
            <a:r>
              <a:rPr lang="en-US" dirty="0" smtClean="0"/>
              <a:t>.</a:t>
            </a:r>
          </a:p>
          <a:p>
            <a:r>
              <a:rPr lang="en-US" dirty="0"/>
              <a:t>Because sincere church leaders who believe in psychic phenomena can cause needless fears among their flocks</a:t>
            </a:r>
            <a:r>
              <a:rPr lang="en-US" dirty="0" smtClean="0"/>
              <a:t>.</a:t>
            </a:r>
          </a:p>
          <a:p>
            <a:r>
              <a:rPr lang="en-US" dirty="0"/>
              <a:t>Because fraudulent church leaders can use alleged psychic phenomena to exploit deceived followers—something especially common in low-educated communities and communities rife with superstition</a:t>
            </a:r>
            <a:r>
              <a:rPr lang="en-US" dirty="0" smtClean="0"/>
              <a:t>.</a:t>
            </a:r>
          </a:p>
          <a:p>
            <a:r>
              <a:rPr lang="en-US" dirty="0"/>
              <a:t>Because the personal evangelist who understands all this can be greatly used of God to set people from fear and bondage.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0989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>
            <a:normAutofit lnSpcReduction="10000"/>
          </a:bodyPr>
          <a:lstStyle/>
          <a:p>
            <a:pPr marL="0" lvl="1" indent="0">
              <a:spcBef>
                <a:spcPts val="600"/>
              </a:spcBef>
              <a:buSzPct val="70000"/>
              <a:buNone/>
            </a:pPr>
            <a:r>
              <a:rPr lang="en-US" sz="2700" b="1" dirty="0"/>
              <a:t>2 Peter 1:16-19 </a:t>
            </a:r>
            <a:r>
              <a:rPr lang="en-US" sz="2700" dirty="0"/>
              <a:t> For we did not follow cleverly devised myths when we made known to you the power and coming of our Lord Jesus Christ, but we were eyewitnesses of his majesty.  </a:t>
            </a:r>
            <a:r>
              <a:rPr lang="en-US" sz="2700" baseline="30000" dirty="0"/>
              <a:t>17</a:t>
            </a:r>
            <a:r>
              <a:rPr lang="en-US" sz="2700" dirty="0"/>
              <a:t> For when he received honor and glory from God the Father, and the voice was borne to him by the Majestic Glory, "This is my beloved Son, with whom I am well pleased,"  </a:t>
            </a:r>
            <a:r>
              <a:rPr lang="en-US" sz="2700" baseline="30000" dirty="0"/>
              <a:t>18</a:t>
            </a:r>
            <a:r>
              <a:rPr lang="en-US" sz="2700" dirty="0"/>
              <a:t> we ourselves heard this very voice borne from heaven, for we were with him on the holy mountain.  </a:t>
            </a:r>
            <a:r>
              <a:rPr lang="en-US" sz="2700" baseline="30000" dirty="0"/>
              <a:t>19</a:t>
            </a:r>
            <a:r>
              <a:rPr lang="en-US" sz="2700" dirty="0"/>
              <a:t> And we have something more sure, the prophetic word, to which you will do well to pay attention as to a lamp shining in a dark place, until the day dawns and the morning star rises in your hearts </a:t>
            </a:r>
            <a:r>
              <a:rPr lang="en-US" sz="2700" dirty="0" smtClean="0"/>
              <a:t>….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8689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br>
              <a:rPr lang="en-US" dirty="0" smtClean="0"/>
            </a:br>
            <a:r>
              <a:rPr lang="en-US" dirty="0" smtClean="0"/>
              <a:t>1. Psychic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Merriam-Webster</a:t>
            </a:r>
            <a:r>
              <a:rPr lang="en-US" dirty="0"/>
              <a:t>: (2) “lying outside the sphere of physical science or knowledge: immaterial, moral, or spiritual in origin or force”; “sensitive to nonphysical or supernatural forces and influences”; (3) “marked by extraordinary or mysterious sensitivity, perception, or understanding</a:t>
            </a:r>
            <a:r>
              <a:rPr lang="en-US" dirty="0" smtClean="0"/>
              <a:t>”</a:t>
            </a:r>
          </a:p>
          <a:p>
            <a:r>
              <a:rPr lang="en-US" dirty="0"/>
              <a:t>Oxford English Dictionary, America usage: adj.: (1) “relating to or denoting faculties or phenomena that are apparently inexplicable by natural laws, especially involving telepathy or clairvoyance”; “(of a person) appearing or considered to have powers of telepathy or clairvoyance”; (2) “of or relating to the soul or mind”; n.: “a person considered or claiming to have psychic powers; a medium”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5866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Defintions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Magic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Merriam-Webster: (1a) “the use of means (as charms or spells) believed to have supernatural power over natural forces”; (1b) “magic rites or incantations”; (2a) “an extraordinary power or influence seemingly from a supernatural source”; (2b) “something that seems to cast a spell: enchantment”; (3) “the art of producing illusions by sleight of hand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Oxford</a:t>
            </a:r>
            <a:r>
              <a:rPr lang="en-US" dirty="0"/>
              <a:t>: n.: “the power of apparently influencing the course of events by using mysterious or supernatural forces”; </a:t>
            </a:r>
            <a:r>
              <a:rPr lang="en-US" dirty="0" smtClean="0"/>
              <a:t>adj.: </a:t>
            </a:r>
            <a:r>
              <a:rPr lang="en-US" dirty="0"/>
              <a:t>“used in magic or working by magic; having or apparently having supernatural powers”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2663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br>
              <a:rPr lang="en-US" dirty="0" smtClean="0"/>
            </a:br>
            <a:r>
              <a:rPr lang="en-US" dirty="0" smtClean="0"/>
              <a:t>3. Paranormal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352800"/>
            <a:ext cx="7467600" cy="3121152"/>
          </a:xfrm>
        </p:spPr>
        <p:txBody>
          <a:bodyPr/>
          <a:lstStyle/>
          <a:p>
            <a:r>
              <a:rPr lang="en-US" dirty="0"/>
              <a:t>Merriam-Webster: “not scientifically explainable: supernatural</a:t>
            </a:r>
            <a:r>
              <a:rPr lang="en-US" dirty="0" smtClean="0"/>
              <a:t>”</a:t>
            </a:r>
          </a:p>
          <a:p>
            <a:r>
              <a:rPr lang="en-US" dirty="0"/>
              <a:t>Oxford: a.: “denoting events or phenomena such as telekinesis or clairvoyance that are beyond the scope of normal scientific understanding”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1498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br>
              <a:rPr lang="en-US" dirty="0" smtClean="0"/>
            </a:br>
            <a:r>
              <a:rPr lang="en-US" dirty="0" smtClean="0"/>
              <a:t>4. Occult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Merriam-Webster: adj.: (1) “not revealed: secret”; (2) not easily apprehended or understood: abstruse, mysterious; (3) hidden from view: concealed; (4) of or relating to the occult; (5) not manifest or detectable by clinical methods alone &lt;occult carcinoma&gt;; also: not present in macroscopic amounts &lt;occult blood in a stool&gt;; n.: (1) “matters regarded as involving the action or influence of supernatural or supernormal powers or some secret knowledge of </a:t>
            </a:r>
            <a:r>
              <a:rPr lang="en-US" dirty="0" smtClean="0"/>
              <a:t>them</a:t>
            </a:r>
          </a:p>
          <a:p>
            <a:r>
              <a:rPr lang="en-US" dirty="0"/>
              <a:t>Oxford: n.: “supernatural, mystical, or magical beliefs, practices, or phenomena”; adj.: “of, involving, or relating to supernatural, mystical, or magical powers or phenomena”; “beyond the range of ordinary knowledge or experience; mysterious”; “communicated only to the initiated; esoteric”; v.: “cut off from view by interposing something”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4408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br>
              <a:rPr lang="en-US" dirty="0" smtClean="0"/>
            </a:br>
            <a:r>
              <a:rPr lang="en-US" dirty="0" smtClean="0"/>
              <a:t>5. Miracle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7467600" cy="4492752"/>
          </a:xfrm>
        </p:spPr>
        <p:txBody>
          <a:bodyPr/>
          <a:lstStyle/>
          <a:p>
            <a:r>
              <a:rPr lang="en-US" dirty="0"/>
              <a:t>Merriam-Webster: n.: (1) “an extraordinary event manifesting divine intervention </a:t>
            </a:r>
            <a:r>
              <a:rPr lang="en-US" dirty="0" smtClean="0"/>
              <a:t>in </a:t>
            </a:r>
            <a:r>
              <a:rPr lang="en-US" dirty="0"/>
              <a:t>human affairs</a:t>
            </a:r>
            <a:r>
              <a:rPr lang="en-US" dirty="0" smtClean="0"/>
              <a:t>”</a:t>
            </a:r>
          </a:p>
          <a:p>
            <a:r>
              <a:rPr lang="en-US" dirty="0"/>
              <a:t>Oxford: n.: “a surprising and welcome event that is not explicable by natural or scientific laws and is therefore considered to be the work of a divine agency</a:t>
            </a:r>
            <a:r>
              <a:rPr lang="en-US" dirty="0" smtClean="0"/>
              <a:t>”</a:t>
            </a:r>
          </a:p>
          <a:p>
            <a:r>
              <a:rPr lang="en-US" i="1" dirty="0"/>
              <a:t>Concise Encyclopedia</a:t>
            </a:r>
            <a:r>
              <a:rPr lang="en-US" dirty="0"/>
              <a:t>: “Extraordinary event attributed to a supernatural power. Belief in miracles exists in all cultures and nearly all religions.”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0095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widespread is belief here in America?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7467600" cy="4568952"/>
          </a:xfrm>
        </p:spPr>
        <p:txBody>
          <a:bodyPr/>
          <a:lstStyle/>
          <a:p>
            <a:r>
              <a:rPr lang="en-US" dirty="0"/>
              <a:t>American population at </a:t>
            </a:r>
            <a:r>
              <a:rPr lang="en-US" dirty="0" smtClean="0"/>
              <a:t>large: 2/3 adults claim ESP; 43% teens believe ESP; 1/5 adults believe clairvoyance; 1/4 adults believe precognition; 1/3 adults believe fortune telling; 1/4 adults believe horoscopes</a:t>
            </a:r>
            <a:endParaRPr lang="en-US" dirty="0"/>
          </a:p>
          <a:p>
            <a:r>
              <a:rPr lang="en-US" dirty="0"/>
              <a:t>Christian </a:t>
            </a:r>
            <a:r>
              <a:rPr lang="en-US" dirty="0" smtClean="0"/>
              <a:t>experts: Kurt Koch, Tal Brooke, Dave Hunt, Gary North, Neil Anderson, Merrill Unger, Edward Gross</a:t>
            </a:r>
          </a:p>
          <a:p>
            <a:r>
              <a:rPr lang="en-US" dirty="0"/>
              <a:t>Scientific </a:t>
            </a:r>
            <a:r>
              <a:rPr lang="en-US" dirty="0" smtClean="0"/>
              <a:t>experts: widespread belief that scientific tests have validated claims to ESP and other paranormal abilities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8800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the Bible say?</a:t>
            </a:r>
            <a:br>
              <a:rPr lang="en-US" dirty="0" smtClean="0"/>
            </a:br>
            <a:r>
              <a:rPr lang="en-US" dirty="0" smtClean="0"/>
              <a:t>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Deuteronomy 18:10–11, 14 </a:t>
            </a:r>
            <a:r>
              <a:rPr lang="en-US" dirty="0"/>
              <a:t> There shall not be found among you </a:t>
            </a:r>
            <a:r>
              <a:rPr lang="en-US" i="1" dirty="0"/>
              <a:t>anyone </a:t>
            </a:r>
            <a:r>
              <a:rPr lang="en-US" dirty="0"/>
              <a:t>who makes his son or his daughter pass through the fire, </a:t>
            </a:r>
            <a:r>
              <a:rPr lang="en-US" i="1" dirty="0"/>
              <a:t>or one </a:t>
            </a:r>
            <a:r>
              <a:rPr lang="en-US" dirty="0"/>
              <a:t>who practices witchcraft, </a:t>
            </a:r>
            <a:r>
              <a:rPr lang="en-US" i="1" dirty="0"/>
              <a:t>or </a:t>
            </a:r>
            <a:r>
              <a:rPr lang="en-US" dirty="0"/>
              <a:t>a soothsayer, or one who interprets omens, or a sorcerer,  </a:t>
            </a:r>
            <a:r>
              <a:rPr lang="en-US" baseline="30000" dirty="0"/>
              <a:t>11</a:t>
            </a:r>
            <a:r>
              <a:rPr lang="en-US" dirty="0"/>
              <a:t> …  </a:t>
            </a:r>
            <a:r>
              <a:rPr lang="en-US" baseline="30000" dirty="0"/>
              <a:t>14</a:t>
            </a:r>
            <a:r>
              <a:rPr lang="en-US" dirty="0"/>
              <a:t> "For these nations which you will dispossess listened to soothsayers and diviners; but as for you, the LORD your God has not appointed such for you</a:t>
            </a:r>
            <a:r>
              <a:rPr lang="en-US" dirty="0" smtClean="0"/>
              <a:t>.”</a:t>
            </a:r>
          </a:p>
          <a:p>
            <a:r>
              <a:rPr lang="en-US" b="1" dirty="0"/>
              <a:t>Genesis 41:</a:t>
            </a:r>
            <a:r>
              <a:rPr lang="en-US" dirty="0"/>
              <a:t> Pharaoh’s wise men summoned to interpret his </a:t>
            </a:r>
            <a:r>
              <a:rPr lang="en-US" dirty="0" smtClean="0"/>
              <a:t>dream</a:t>
            </a:r>
          </a:p>
          <a:p>
            <a:r>
              <a:rPr lang="en-US" b="1" dirty="0"/>
              <a:t>Isaiah 47:13:</a:t>
            </a:r>
            <a:r>
              <a:rPr lang="en-US" dirty="0"/>
              <a:t> You are wearied in the multitude of your counsels; Let now the astrologers, the stargazers, </a:t>
            </a:r>
            <a:r>
              <a:rPr lang="en-US" i="1" dirty="0"/>
              <a:t>And </a:t>
            </a:r>
            <a:r>
              <a:rPr lang="en-US" dirty="0"/>
              <a:t>the monthly prognosticators Stand up and save you From what shall come upon you.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4897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5870</TotalTime>
  <Words>2069</Words>
  <Application>Microsoft Macintosh PowerPoint</Application>
  <PresentationFormat>On-screen Show (4:3)</PresentationFormat>
  <Paragraphs>104</Paragraphs>
  <Slides>24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Oriel</vt:lpstr>
      <vt:lpstr>Witnessing for Christ in a Religiously Pluralistic World: Confronting Cults and False Religions  with E. Calvin Beisner</vt:lpstr>
      <vt:lpstr>Introduction: Two Crucial Warnings</vt:lpstr>
      <vt:lpstr>Definitions 1. Psychic</vt:lpstr>
      <vt:lpstr>Defintions 2. Magic</vt:lpstr>
      <vt:lpstr>Definitions 3. Paranormal</vt:lpstr>
      <vt:lpstr>Definitions 4. Occult</vt:lpstr>
      <vt:lpstr>Definitions 5. Miracle</vt:lpstr>
      <vt:lpstr>How widespread is belief here in America?</vt:lpstr>
      <vt:lpstr>What does the Bible say? Part 1</vt:lpstr>
      <vt:lpstr>What does the Bible say? Part 2</vt:lpstr>
      <vt:lpstr>What does the Bible say? Part 3</vt:lpstr>
      <vt:lpstr>What does the Bible say? Part 4</vt:lpstr>
      <vt:lpstr>The verdict from Scripture</vt:lpstr>
      <vt:lpstr>What is the purpose of miracles?</vt:lpstr>
      <vt:lpstr>Ooops! There’s a problem here!</vt:lpstr>
      <vt:lpstr>A fresh look at what the Bible says</vt:lpstr>
      <vt:lpstr>Can Satan, demons, or people not God’s genuine messengers do supernatural acts?</vt:lpstr>
      <vt:lpstr>The real verdict of Scripture</vt:lpstr>
      <vt:lpstr>Then what is going on in cases of alleged psychic phenomena?</vt:lpstr>
      <vt:lpstr>So why do people believe in psychic phenomena?</vt:lpstr>
      <vt:lpstr>Andre Kole’s principles for evaluating psychic/paranormal claims</vt:lpstr>
      <vt:lpstr>Methods of deception</vt:lpstr>
      <vt:lpstr>Why is all this important to the personal (or mass) evangelist?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Witnessing for Christ in a Religiously Pluralistic World: Confronting Cults and False Religions  with E. Calvin Beisner</dc:title>
  <dc:creator>E. Calvin Beisner</dc:creator>
  <cp:lastModifiedBy>Tom Mangham</cp:lastModifiedBy>
  <cp:revision>241</cp:revision>
  <dcterms:created xsi:type="dcterms:W3CDTF">2013-08-11T18:22:39Z</dcterms:created>
  <dcterms:modified xsi:type="dcterms:W3CDTF">2013-08-11T18:22:52Z</dcterms:modified>
</cp:coreProperties>
</file>