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2" d="100"/>
          <a:sy n="92" d="100"/>
        </p:scale>
        <p:origin x="-816"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E2429D-1A23-4E4B-A331-EE98BB1B2DFE}" type="datetimeFigureOut">
              <a:rPr lang="en-US" smtClean="0"/>
              <a:pPr/>
              <a:t>8/11/13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C8978-DBEB-3C4F-B13C-4659B574A3B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E2429D-1A23-4E4B-A331-EE98BB1B2DFE}" type="datetimeFigureOut">
              <a:rPr lang="en-US" smtClean="0"/>
              <a:pPr/>
              <a:t>8/11/13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C8978-DBEB-3C4F-B13C-4659B574A3B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E2429D-1A23-4E4B-A331-EE98BB1B2DFE}" type="datetimeFigureOut">
              <a:rPr lang="en-US" smtClean="0"/>
              <a:pPr/>
              <a:t>8/11/13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C8978-DBEB-3C4F-B13C-4659B574A3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E2429D-1A23-4E4B-A331-EE98BB1B2DFE}" type="datetimeFigureOut">
              <a:rPr lang="en-US" smtClean="0"/>
              <a:pPr/>
              <a:t>8/11/13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C8978-DBEB-3C4F-B13C-4659B574A3B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E2429D-1A23-4E4B-A331-EE98BB1B2DFE}" type="datetimeFigureOut">
              <a:rPr lang="en-US" smtClean="0"/>
              <a:pPr/>
              <a:t>8/11/13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C8978-DBEB-3C4F-B13C-4659B574A3B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E2429D-1A23-4E4B-A331-EE98BB1B2DFE}" type="datetimeFigureOut">
              <a:rPr lang="en-US" smtClean="0"/>
              <a:pPr/>
              <a:t>8/11/13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4C8978-DBEB-3C4F-B13C-4659B574A3B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E2429D-1A23-4E4B-A331-EE98BB1B2DFE}" type="datetimeFigureOut">
              <a:rPr lang="en-US" smtClean="0"/>
              <a:pPr/>
              <a:t>8/11/13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4C8978-DBEB-3C4F-B13C-4659B574A3B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E2429D-1A23-4E4B-A331-EE98BB1B2DFE}" type="datetimeFigureOut">
              <a:rPr lang="en-US" smtClean="0"/>
              <a:pPr/>
              <a:t>8/11/13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4C8978-DBEB-3C4F-B13C-4659B574A3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E2429D-1A23-4E4B-A331-EE98BB1B2DFE}" type="datetimeFigureOut">
              <a:rPr lang="en-US" smtClean="0"/>
              <a:pPr/>
              <a:t>8/11/13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4C8978-DBEB-3C4F-B13C-4659B574A3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E2429D-1A23-4E4B-A331-EE98BB1B2DFE}" type="datetimeFigureOut">
              <a:rPr lang="en-US" smtClean="0"/>
              <a:pPr/>
              <a:t>8/11/13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4C8978-DBEB-3C4F-B13C-4659B574A3B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E2429D-1A23-4E4B-A331-EE98BB1B2DFE}" type="datetimeFigureOut">
              <a:rPr lang="en-US" smtClean="0"/>
              <a:pPr/>
              <a:t>8/11/13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4C8978-DBEB-3C4F-B13C-4659B574A3B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E2429D-1A23-4E4B-A331-EE98BB1B2DFE}" type="datetimeFigureOut">
              <a:rPr lang="en-US" smtClean="0"/>
              <a:pPr/>
              <a:t>8/11/13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4C8978-DBEB-3C4F-B13C-4659B574A3B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 Id="rId3"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343912"/>
          </a:xfrm>
        </p:spPr>
        <p:txBody>
          <a:bodyPr>
            <a:normAutofit/>
          </a:bodyPr>
          <a:lstStyle/>
          <a:p>
            <a:pPr algn="ctr"/>
            <a:r>
              <a:rPr lang="en-US" sz="4500" b="1" dirty="0" smtClean="0"/>
              <a:t>4 Reasons Why Environmentalism Is a Great Threat to</a:t>
            </a:r>
            <a:br>
              <a:rPr lang="en-US" sz="4500" b="1" dirty="0" smtClean="0"/>
            </a:br>
            <a:r>
              <a:rPr lang="en-US" sz="4500" b="1" dirty="0" smtClean="0"/>
              <a:t>Western Civilization</a:t>
            </a:r>
            <a:endParaRPr lang="en-US" sz="4500" b="1" dirty="0"/>
          </a:p>
        </p:txBody>
      </p:sp>
      <p:sp>
        <p:nvSpPr>
          <p:cNvPr id="3" name="Content Placeholder 2"/>
          <p:cNvSpPr>
            <a:spLocks noGrp="1"/>
          </p:cNvSpPr>
          <p:nvPr>
            <p:ph sz="quarter" idx="1"/>
          </p:nvPr>
        </p:nvSpPr>
        <p:spPr>
          <a:xfrm>
            <a:off x="457200" y="3505200"/>
            <a:ext cx="8229600" cy="2331720"/>
          </a:xfrm>
        </p:spPr>
        <p:txBody>
          <a:bodyPr>
            <a:normAutofit fontScale="92500" lnSpcReduction="20000"/>
          </a:bodyPr>
          <a:lstStyle/>
          <a:p>
            <a:r>
              <a:rPr lang="en-US" dirty="0" smtClean="0"/>
              <a:t>Internal and seemingly friendly.</a:t>
            </a:r>
          </a:p>
          <a:p>
            <a:r>
              <a:rPr lang="en-US" dirty="0" smtClean="0"/>
              <a:t>Speaks to spiritual yearnings of the human soul.</a:t>
            </a:r>
          </a:p>
          <a:p>
            <a:r>
              <a:rPr lang="en-US" dirty="0" smtClean="0"/>
              <a:t>Incorporates utopian vision, scientific façade, and religious fanaticism.</a:t>
            </a:r>
          </a:p>
          <a:p>
            <a:r>
              <a:rPr lang="en-US" dirty="0" smtClean="0"/>
              <a:t>Encompasses popular but vague “spiritualities.”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219200"/>
          </a:xfrm>
        </p:spPr>
        <p:txBody>
          <a:bodyPr>
            <a:normAutofit fontScale="90000"/>
          </a:bodyPr>
          <a:lstStyle/>
          <a:p>
            <a:pPr algn="ctr"/>
            <a:r>
              <a:rPr lang="en-US" b="1" dirty="0" smtClean="0"/>
              <a:t>Christian Faith:</a:t>
            </a:r>
            <a:br>
              <a:rPr lang="en-US" b="1" dirty="0" smtClean="0"/>
            </a:br>
            <a:r>
              <a:rPr lang="en-US" b="1" dirty="0" smtClean="0"/>
              <a:t>Foundation of Science</a:t>
            </a:r>
            <a:endParaRPr lang="en-US" b="1" dirty="0"/>
          </a:p>
        </p:txBody>
      </p:sp>
      <p:pic>
        <p:nvPicPr>
          <p:cNvPr id="4" name="Picture 3" descr="Isaac Newton.jpg"/>
          <p:cNvPicPr>
            <a:picLocks noChangeAspect="1"/>
          </p:cNvPicPr>
          <p:nvPr/>
        </p:nvPicPr>
        <p:blipFill>
          <a:blip r:embed="rId2" cstate="print"/>
          <a:stretch>
            <a:fillRect/>
          </a:stretch>
        </p:blipFill>
        <p:spPr>
          <a:xfrm>
            <a:off x="685800" y="2514600"/>
            <a:ext cx="3429000" cy="1981200"/>
          </a:xfrm>
          <a:prstGeom prst="rect">
            <a:avLst/>
          </a:prstGeom>
        </p:spPr>
      </p:pic>
      <p:pic>
        <p:nvPicPr>
          <p:cNvPr id="5" name="Picture 4" descr="Johannes Kepler.jpg"/>
          <p:cNvPicPr>
            <a:picLocks noChangeAspect="1"/>
          </p:cNvPicPr>
          <p:nvPr/>
        </p:nvPicPr>
        <p:blipFill>
          <a:blip r:embed="rId3" cstate="print"/>
          <a:stretch>
            <a:fillRect/>
          </a:stretch>
        </p:blipFill>
        <p:spPr>
          <a:xfrm>
            <a:off x="685800" y="4572000"/>
            <a:ext cx="3429000" cy="1863328"/>
          </a:xfrm>
          <a:prstGeom prst="rect">
            <a:avLst/>
          </a:prstGeom>
        </p:spPr>
      </p:pic>
      <p:pic>
        <p:nvPicPr>
          <p:cNvPr id="7" name="Picture 6" descr="Galileo.jpg"/>
          <p:cNvPicPr>
            <a:picLocks noChangeAspect="1"/>
          </p:cNvPicPr>
          <p:nvPr/>
        </p:nvPicPr>
        <p:blipFill>
          <a:blip r:embed="rId4" cstate="print"/>
          <a:stretch>
            <a:fillRect/>
          </a:stretch>
        </p:blipFill>
        <p:spPr>
          <a:xfrm>
            <a:off x="4495800" y="2514600"/>
            <a:ext cx="4082684" cy="3403600"/>
          </a:xfrm>
          <a:prstGeom prst="rect">
            <a:avLst/>
          </a:prstGeom>
        </p:spPr>
      </p:pic>
      <p:sp>
        <p:nvSpPr>
          <p:cNvPr id="8" name="TextBox 7"/>
          <p:cNvSpPr txBox="1"/>
          <p:nvPr/>
        </p:nvSpPr>
        <p:spPr>
          <a:xfrm>
            <a:off x="4495800" y="5943600"/>
            <a:ext cx="4001929" cy="646331"/>
          </a:xfrm>
          <a:prstGeom prst="rect">
            <a:avLst/>
          </a:prstGeom>
          <a:noFill/>
        </p:spPr>
        <p:txBody>
          <a:bodyPr wrap="none" rtlCol="0">
            <a:spAutoFit/>
          </a:bodyPr>
          <a:lstStyle/>
          <a:p>
            <a:r>
              <a:rPr lang="en-US" dirty="0" smtClean="0"/>
              <a:t>Clockwise from top left: Isaac Newton,</a:t>
            </a:r>
          </a:p>
          <a:p>
            <a:r>
              <a:rPr lang="en-US" dirty="0" err="1" smtClean="0"/>
              <a:t>Galilei</a:t>
            </a:r>
            <a:r>
              <a:rPr lang="en-US" dirty="0" smtClean="0"/>
              <a:t> Galileo, and Johannes </a:t>
            </a:r>
            <a:r>
              <a:rPr lang="en-US" dirty="0" err="1" smtClean="0"/>
              <a:t>Kepler</a:t>
            </a: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295400"/>
          </a:xfrm>
        </p:spPr>
        <p:txBody>
          <a:bodyPr>
            <a:normAutofit fontScale="90000"/>
          </a:bodyPr>
          <a:lstStyle/>
          <a:p>
            <a:pPr algn="ctr"/>
            <a:r>
              <a:rPr lang="en-US" b="1" dirty="0" smtClean="0"/>
              <a:t>Mike </a:t>
            </a:r>
            <a:r>
              <a:rPr lang="en-US" b="1" dirty="0" err="1" smtClean="0"/>
              <a:t>Hulme</a:t>
            </a:r>
            <a:r>
              <a:rPr lang="en-US" b="1" dirty="0" smtClean="0"/>
              <a:t>: </a:t>
            </a:r>
            <a:br>
              <a:rPr lang="en-US" b="1" dirty="0" smtClean="0"/>
            </a:br>
            <a:r>
              <a:rPr lang="en-US" b="1" dirty="0" smtClean="0"/>
              <a:t>Post-Normal Scientist, Socialist</a:t>
            </a:r>
            <a:endParaRPr lang="en-US" b="1" dirty="0"/>
          </a:p>
        </p:txBody>
      </p:sp>
      <p:pic>
        <p:nvPicPr>
          <p:cNvPr id="4" name="Picture 3" descr="mike hulme.jpg"/>
          <p:cNvPicPr>
            <a:picLocks noChangeAspect="1"/>
          </p:cNvPicPr>
          <p:nvPr/>
        </p:nvPicPr>
        <p:blipFill>
          <a:blip r:embed="rId2" cstate="print"/>
          <a:stretch>
            <a:fillRect/>
          </a:stretch>
        </p:blipFill>
        <p:spPr>
          <a:xfrm>
            <a:off x="5638800" y="2590800"/>
            <a:ext cx="2634859" cy="2895600"/>
          </a:xfrm>
          <a:prstGeom prst="rect">
            <a:avLst/>
          </a:prstGeom>
        </p:spPr>
      </p:pic>
      <p:pic>
        <p:nvPicPr>
          <p:cNvPr id="5" name="Picture 4" descr="Hulme, Making Climate Change Work for Us.JPG"/>
          <p:cNvPicPr>
            <a:picLocks noChangeAspect="1"/>
          </p:cNvPicPr>
          <p:nvPr/>
        </p:nvPicPr>
        <p:blipFill>
          <a:blip r:embed="rId3" cstate="print"/>
          <a:stretch>
            <a:fillRect/>
          </a:stretch>
        </p:blipFill>
        <p:spPr>
          <a:xfrm>
            <a:off x="3124200" y="3378200"/>
            <a:ext cx="2247900" cy="3175000"/>
          </a:xfrm>
          <a:prstGeom prst="rect">
            <a:avLst/>
          </a:prstGeom>
          <a:ln>
            <a:noFill/>
          </a:ln>
          <a:effectLst>
            <a:outerShdw blurRad="292100" dist="139700" dir="2700000" algn="tl" rotWithShape="0">
              <a:srgbClr val="333333">
                <a:alpha val="65000"/>
              </a:srgbClr>
            </a:outerShdw>
          </a:effectLst>
        </p:spPr>
      </p:pic>
      <p:pic>
        <p:nvPicPr>
          <p:cNvPr id="6" name="Picture 5" descr="Mike Hulme, Why We Disagree About Climate Change.jpeg"/>
          <p:cNvPicPr>
            <a:picLocks noChangeAspect="1"/>
          </p:cNvPicPr>
          <p:nvPr/>
        </p:nvPicPr>
        <p:blipFill>
          <a:blip r:embed="rId4" cstate="print"/>
          <a:stretch>
            <a:fillRect/>
          </a:stretch>
        </p:blipFill>
        <p:spPr>
          <a:xfrm>
            <a:off x="762000" y="2667000"/>
            <a:ext cx="2144154" cy="32194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Earth Charter Initiative.jpg"/>
          <p:cNvPicPr>
            <a:picLocks noChangeAspect="1"/>
          </p:cNvPicPr>
          <p:nvPr/>
        </p:nvPicPr>
        <p:blipFill>
          <a:blip r:embed="rId2" cstate="print"/>
          <a:stretch>
            <a:fillRect/>
          </a:stretch>
        </p:blipFill>
        <p:spPr>
          <a:xfrm>
            <a:off x="609600" y="1981200"/>
            <a:ext cx="3523124" cy="2309813"/>
          </a:xfrm>
          <a:prstGeom prst="rect">
            <a:avLst/>
          </a:prstGeom>
        </p:spPr>
      </p:pic>
      <p:pic>
        <p:nvPicPr>
          <p:cNvPr id="54274" name="Picture 2" descr="http://thecostaricanews.com/wp-content/uploads/2012/01/earth-charter.jpg"/>
          <p:cNvPicPr>
            <a:picLocks noChangeAspect="1" noChangeArrowheads="1"/>
          </p:cNvPicPr>
          <p:nvPr/>
        </p:nvPicPr>
        <p:blipFill>
          <a:blip r:embed="rId3" cstate="print"/>
          <a:srcRect/>
          <a:stretch>
            <a:fillRect/>
          </a:stretch>
        </p:blipFill>
        <p:spPr bwMode="auto">
          <a:xfrm>
            <a:off x="4267200" y="2057400"/>
            <a:ext cx="4610100" cy="4381500"/>
          </a:xfrm>
          <a:prstGeom prst="rect">
            <a:avLst/>
          </a:prstGeom>
          <a:noFill/>
        </p:spPr>
      </p:pic>
      <p:pic>
        <p:nvPicPr>
          <p:cNvPr id="54276" name="Picture 4" descr="http://www.eagleforum.org/un/2002-Africa/EarthCharter%20poster.jpg"/>
          <p:cNvPicPr>
            <a:picLocks noChangeAspect="1" noChangeArrowheads="1"/>
          </p:cNvPicPr>
          <p:nvPr/>
        </p:nvPicPr>
        <p:blipFill>
          <a:blip r:embed="rId4" cstate="print"/>
          <a:srcRect/>
          <a:stretch>
            <a:fillRect/>
          </a:stretch>
        </p:blipFill>
        <p:spPr bwMode="auto">
          <a:xfrm>
            <a:off x="533401" y="4524375"/>
            <a:ext cx="3378292" cy="1724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itle 6"/>
          <p:cNvSpPr>
            <a:spLocks noGrp="1"/>
          </p:cNvSpPr>
          <p:nvPr>
            <p:ph type="title"/>
          </p:nvPr>
        </p:nvSpPr>
        <p:spPr>
          <a:xfrm>
            <a:off x="457200" y="704088"/>
            <a:ext cx="8305800" cy="819912"/>
          </a:xfrm>
        </p:spPr>
        <p:txBody>
          <a:bodyPr>
            <a:normAutofit/>
          </a:bodyPr>
          <a:lstStyle/>
          <a:p>
            <a:pPr algn="ctr"/>
            <a:r>
              <a:rPr lang="en-US" sz="4500" b="1" dirty="0" smtClean="0"/>
              <a:t>The U.N. Earth Charter</a:t>
            </a:r>
            <a:endParaRPr lang="en-US" sz="45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896112"/>
          </a:xfrm>
        </p:spPr>
        <p:txBody>
          <a:bodyPr>
            <a:normAutofit/>
          </a:bodyPr>
          <a:lstStyle/>
          <a:p>
            <a:pPr algn="ctr"/>
            <a:r>
              <a:rPr lang="en-US" b="1" dirty="0" smtClean="0"/>
              <a:t>Earth Charter Prominent Authors</a:t>
            </a:r>
            <a:endParaRPr lang="en-US" b="1" dirty="0"/>
          </a:p>
        </p:txBody>
      </p:sp>
      <p:pic>
        <p:nvPicPr>
          <p:cNvPr id="57346" name="Picture 2" descr="http://creativityiseverywhere.net/wp-content/uploads/2011/03/MaryEvelynTucker_email.jpg"/>
          <p:cNvPicPr>
            <a:picLocks noChangeAspect="1" noChangeArrowheads="1"/>
          </p:cNvPicPr>
          <p:nvPr/>
        </p:nvPicPr>
        <p:blipFill>
          <a:blip r:embed="rId2" cstate="print"/>
          <a:srcRect/>
          <a:stretch>
            <a:fillRect/>
          </a:stretch>
        </p:blipFill>
        <p:spPr bwMode="auto">
          <a:xfrm>
            <a:off x="914400" y="1752600"/>
            <a:ext cx="3200400" cy="4800600"/>
          </a:xfrm>
          <a:prstGeom prst="rect">
            <a:avLst/>
          </a:prstGeom>
          <a:noFill/>
        </p:spPr>
      </p:pic>
      <p:pic>
        <p:nvPicPr>
          <p:cNvPr id="57348" name="Picture 4" descr="Mary Evelyn Tucker. By Daniel Heath via Flickr Creative Commons."/>
          <p:cNvPicPr>
            <a:picLocks noChangeAspect="1" noChangeArrowheads="1"/>
          </p:cNvPicPr>
          <p:nvPr/>
        </p:nvPicPr>
        <p:blipFill>
          <a:blip r:embed="rId3" cstate="print"/>
          <a:srcRect/>
          <a:stretch>
            <a:fillRect/>
          </a:stretch>
        </p:blipFill>
        <p:spPr bwMode="auto">
          <a:xfrm>
            <a:off x="304800" y="3429000"/>
            <a:ext cx="2023009" cy="1524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7352" name="Picture 8" descr="http://img1.imagesbn.com/p/9780807077092_p0_v1_s260x420.JPG"/>
          <p:cNvPicPr>
            <a:picLocks noChangeAspect="1" noChangeArrowheads="1"/>
          </p:cNvPicPr>
          <p:nvPr/>
        </p:nvPicPr>
        <p:blipFill>
          <a:blip r:embed="rId4" cstate="print"/>
          <a:srcRect/>
          <a:stretch>
            <a:fillRect/>
          </a:stretch>
        </p:blipFill>
        <p:spPr bwMode="auto">
          <a:xfrm>
            <a:off x="5029200" y="1676400"/>
            <a:ext cx="1562778" cy="2362199"/>
          </a:xfrm>
          <a:prstGeom prst="rect">
            <a:avLst/>
          </a:prstGeom>
          <a:noFill/>
        </p:spPr>
      </p:pic>
      <p:pic>
        <p:nvPicPr>
          <p:cNvPr id="9" name="Picture 8" descr="Steven C. Rockefeller, Buddhism and Ecology cover.jpg"/>
          <p:cNvPicPr>
            <a:picLocks noChangeAspect="1"/>
          </p:cNvPicPr>
          <p:nvPr/>
        </p:nvPicPr>
        <p:blipFill>
          <a:blip r:embed="rId5" cstate="print"/>
          <a:stretch>
            <a:fillRect/>
          </a:stretch>
        </p:blipFill>
        <p:spPr>
          <a:xfrm>
            <a:off x="5029200" y="4114800"/>
            <a:ext cx="1553430" cy="2362200"/>
          </a:xfrm>
          <a:prstGeom prst="rect">
            <a:avLst/>
          </a:prstGeom>
        </p:spPr>
      </p:pic>
      <p:pic>
        <p:nvPicPr>
          <p:cNvPr id="10" name="Picture 9" descr="Steven C. Rockefeller.jpg"/>
          <p:cNvPicPr>
            <a:picLocks noChangeAspect="1"/>
          </p:cNvPicPr>
          <p:nvPr/>
        </p:nvPicPr>
        <p:blipFill>
          <a:blip r:embed="rId6" cstate="print"/>
          <a:stretch>
            <a:fillRect/>
          </a:stretch>
        </p:blipFill>
        <p:spPr>
          <a:xfrm>
            <a:off x="6324600" y="3276600"/>
            <a:ext cx="2057400" cy="16287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p:cNvSpPr txBox="1"/>
          <p:nvPr/>
        </p:nvSpPr>
        <p:spPr>
          <a:xfrm>
            <a:off x="6553200" y="2819400"/>
            <a:ext cx="2274854" cy="369332"/>
          </a:xfrm>
          <a:prstGeom prst="rect">
            <a:avLst/>
          </a:prstGeom>
          <a:noFill/>
        </p:spPr>
        <p:txBody>
          <a:bodyPr wrap="none" rtlCol="0">
            <a:spAutoFit/>
          </a:bodyPr>
          <a:lstStyle/>
          <a:p>
            <a:r>
              <a:rPr lang="en-US" dirty="0" smtClean="0"/>
              <a:t>Steven C. Rockefeller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7352"/>
                                        </p:tgtEl>
                                        <p:attrNameLst>
                                          <p:attrName>style.visibility</p:attrName>
                                        </p:attrNameLst>
                                      </p:cBhvr>
                                      <p:to>
                                        <p:strVal val="visible"/>
                                      </p:to>
                                    </p:set>
                                    <p:animEffect transition="in" filter="diamond(in)">
                                      <p:cBhvr>
                                        <p:cTn id="7" dur="2000"/>
                                        <p:tgtEl>
                                          <p:spTgt spid="57352"/>
                                        </p:tgtEl>
                                      </p:cBhvr>
                                    </p:animEffect>
                                  </p:childTnLst>
                                </p:cTn>
                              </p:par>
                              <p:par>
                                <p:cTn id="8" presetID="8"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amond(in)">
                                      <p:cBhvr>
                                        <p:cTn id="10" dur="2000"/>
                                        <p:tgtEl>
                                          <p:spTgt spid="9"/>
                                        </p:tgtEl>
                                      </p:cBhvr>
                                    </p:animEffect>
                                  </p:childTnLst>
                                </p:cTn>
                              </p:par>
                              <p:par>
                                <p:cTn id="11" presetID="8"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in)">
                                      <p:cBhvr>
                                        <p:cTn id="13" dur="2000"/>
                                        <p:tgtEl>
                                          <p:spTgt spid="10"/>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amond(in)">
                                      <p:cBhvr>
                                        <p:cTn id="16" dur="2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57346"/>
                                        </p:tgtEl>
                                        <p:attrNameLst>
                                          <p:attrName>style.visibility</p:attrName>
                                        </p:attrNameLst>
                                      </p:cBhvr>
                                      <p:to>
                                        <p:strVal val="visible"/>
                                      </p:to>
                                    </p:set>
                                    <p:animEffect transition="in" filter="diamond(in)">
                                      <p:cBhvr>
                                        <p:cTn id="21" dur="2000"/>
                                        <p:tgtEl>
                                          <p:spTgt spid="57346"/>
                                        </p:tgtEl>
                                      </p:cBhvr>
                                    </p:animEffect>
                                  </p:childTnLst>
                                </p:cTn>
                              </p:par>
                              <p:par>
                                <p:cTn id="22" presetID="8" presetClass="entr" presetSubtype="16" fill="hold" nodeType="withEffect">
                                  <p:stCondLst>
                                    <p:cond delay="0"/>
                                  </p:stCondLst>
                                  <p:childTnLst>
                                    <p:set>
                                      <p:cBhvr>
                                        <p:cTn id="23" dur="1" fill="hold">
                                          <p:stCondLst>
                                            <p:cond delay="0"/>
                                          </p:stCondLst>
                                        </p:cTn>
                                        <p:tgtEl>
                                          <p:spTgt spid="57348"/>
                                        </p:tgtEl>
                                        <p:attrNameLst>
                                          <p:attrName>style.visibility</p:attrName>
                                        </p:attrNameLst>
                                      </p:cBhvr>
                                      <p:to>
                                        <p:strVal val="visible"/>
                                      </p:to>
                                    </p:set>
                                    <p:animEffect transition="in" filter="diamond(in)">
                                      <p:cBhvr>
                                        <p:cTn id="24" dur="20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353312"/>
          </a:xfrm>
        </p:spPr>
        <p:txBody>
          <a:bodyPr>
            <a:noAutofit/>
          </a:bodyPr>
          <a:lstStyle/>
          <a:p>
            <a:pPr algn="ctr"/>
            <a:r>
              <a:rPr lang="en-US" sz="4500" b="1" dirty="0" smtClean="0"/>
              <a:t>The Ark of Hope</a:t>
            </a:r>
            <a:br>
              <a:rPr lang="en-US" sz="4500" b="1" dirty="0" smtClean="0"/>
            </a:br>
            <a:r>
              <a:rPr lang="en-US" sz="4500" b="1" dirty="0" smtClean="0"/>
              <a:t>Containing the Earth Charter</a:t>
            </a:r>
            <a:endParaRPr lang="en-US" sz="4500" b="1" dirty="0"/>
          </a:p>
        </p:txBody>
      </p:sp>
      <p:pic>
        <p:nvPicPr>
          <p:cNvPr id="3" name="Picture 2" descr="Ark of Hope.jpg"/>
          <p:cNvPicPr>
            <a:picLocks noChangeAspect="1"/>
          </p:cNvPicPr>
          <p:nvPr/>
        </p:nvPicPr>
        <p:blipFill>
          <a:blip r:embed="rId2" cstate="print"/>
          <a:stretch>
            <a:fillRect/>
          </a:stretch>
        </p:blipFill>
        <p:spPr>
          <a:xfrm>
            <a:off x="381000" y="2362200"/>
            <a:ext cx="4887429" cy="3124200"/>
          </a:xfrm>
          <a:prstGeom prst="rect">
            <a:avLst/>
          </a:prstGeom>
        </p:spPr>
      </p:pic>
      <p:pic>
        <p:nvPicPr>
          <p:cNvPr id="4" name="Picture 3" descr="Ark of Hope showing poles.jpg"/>
          <p:cNvPicPr>
            <a:picLocks noChangeAspect="1"/>
          </p:cNvPicPr>
          <p:nvPr/>
        </p:nvPicPr>
        <p:blipFill>
          <a:blip r:embed="rId3" cstate="print"/>
          <a:stretch>
            <a:fillRect/>
          </a:stretch>
        </p:blipFill>
        <p:spPr>
          <a:xfrm>
            <a:off x="4648200" y="3657600"/>
            <a:ext cx="4191000" cy="29520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353312"/>
          </a:xfrm>
        </p:spPr>
        <p:txBody>
          <a:bodyPr>
            <a:noAutofit/>
          </a:bodyPr>
          <a:lstStyle/>
          <a:p>
            <a:pPr algn="ctr"/>
            <a:r>
              <a:rPr lang="en-US" sz="4500" b="1" dirty="0" smtClean="0"/>
              <a:t>The Current State of the Church’s</a:t>
            </a:r>
            <a:br>
              <a:rPr lang="en-US" sz="4500" b="1" dirty="0" smtClean="0"/>
            </a:br>
            <a:r>
              <a:rPr lang="en-US" sz="4500" b="1" dirty="0" smtClean="0"/>
              <a:t>War with Environmentalism</a:t>
            </a:r>
            <a:endParaRPr lang="en-US" sz="4500" b="1" dirty="0"/>
          </a:p>
        </p:txBody>
      </p:sp>
      <p:sp>
        <p:nvSpPr>
          <p:cNvPr id="3" name="Content Placeholder 2"/>
          <p:cNvSpPr>
            <a:spLocks noGrp="1"/>
          </p:cNvSpPr>
          <p:nvPr>
            <p:ph sz="quarter" idx="1"/>
          </p:nvPr>
        </p:nvSpPr>
        <p:spPr>
          <a:xfrm>
            <a:off x="457200" y="2209800"/>
            <a:ext cx="8229600" cy="4191000"/>
          </a:xfrm>
        </p:spPr>
        <p:txBody>
          <a:bodyPr>
            <a:normAutofit fontScale="77500" lnSpcReduction="20000"/>
          </a:bodyPr>
          <a:lstStyle/>
          <a:p>
            <a:pPr indent="0">
              <a:buNone/>
            </a:pPr>
            <a:r>
              <a:rPr lang="en-US" dirty="0" smtClean="0"/>
              <a:t>Today, the Christian church stands with regard to environmentalism where it stood a century ago with regard to Darwinism. At that time, some Christians strove valiantly, some were deceived, some were unaware, and some capitulated to Darwinism’s attack on Genesis 1:27. We largely lost that battle, and the sad consequences are obvious all around us. Our response today to environmentalism must be better. To restore the teaching and reclaim the blessings of Genesis 1:28, we must exercise a wise, courageous, powerful, spiritual warfare, tearing down ideological strongholds, taking “every thought captive to the obedience of Christ” (2 Corinthians 10:4–5).</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86200"/>
            <a:ext cx="8229600" cy="2590800"/>
          </a:xfrm>
        </p:spPr>
        <p:txBody>
          <a:bodyPr>
            <a:normAutofit fontScale="70000" lnSpcReduction="20000"/>
          </a:bodyPr>
          <a:lstStyle/>
          <a:p>
            <a:pPr marL="0" indent="0">
              <a:buNone/>
            </a:pPr>
            <a:r>
              <a:rPr lang="en-US" b="1" dirty="0"/>
              <a:t>“In His </a:t>
            </a:r>
            <a:r>
              <a:rPr lang="en-US" b="1" dirty="0" smtClean="0"/>
              <a:t>Image”</a:t>
            </a:r>
            <a:r>
              <a:rPr lang="en-US" dirty="0" smtClean="0"/>
              <a:t> </a:t>
            </a:r>
            <a:r>
              <a:rPr lang="en-US" dirty="0"/>
              <a:t>(</a:t>
            </a:r>
            <a:r>
              <a:rPr lang="en-US" b="1" u="sng" dirty="0"/>
              <a:t>www.InHisImage2012.org</a:t>
            </a:r>
            <a:r>
              <a:rPr lang="en-US" dirty="0"/>
              <a:t>) is the start of a multi-year effort to </a:t>
            </a:r>
            <a:r>
              <a:rPr lang="en-US" dirty="0" smtClean="0"/>
              <a:t>help </a:t>
            </a:r>
            <a:r>
              <a:rPr lang="en-US" dirty="0"/>
              <a:t>evangelicals fighting on many battlefronts to see the interconnections and begin laboring more strategically and, we pray, effectively to reshape how people think of human beings and our role on Earth—to reassert the sanctity of human </a:t>
            </a:r>
            <a:r>
              <a:rPr lang="en-US" dirty="0" smtClean="0"/>
              <a:t>life and sexuality</a:t>
            </a:r>
            <a:r>
              <a:rPr lang="en-US" dirty="0"/>
              <a:t>, the beauty and centrality of marriage, the goodness of human multiplication, and the dignity of human work and godly dominion over the Earth.</a:t>
            </a:r>
          </a:p>
        </p:txBody>
      </p:sp>
      <p:pic>
        <p:nvPicPr>
          <p:cNvPr id="4" name="Picture 3" descr="email template banner.bmp"/>
          <p:cNvPicPr/>
          <p:nvPr/>
        </p:nvPicPr>
        <p:blipFill>
          <a:blip r:embed="rId2" cstate="print"/>
          <a:stretch>
            <a:fillRect/>
          </a:stretch>
        </p:blipFill>
        <p:spPr>
          <a:xfrm>
            <a:off x="609600" y="990600"/>
            <a:ext cx="7848600"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353312"/>
          </a:xfrm>
        </p:spPr>
        <p:txBody>
          <a:bodyPr>
            <a:noAutofit/>
          </a:bodyPr>
          <a:lstStyle/>
          <a:p>
            <a:pPr algn="ctr"/>
            <a:r>
              <a:rPr lang="en-US" sz="4500" b="1" dirty="0" smtClean="0"/>
              <a:t>Human Life</a:t>
            </a:r>
            <a:br>
              <a:rPr lang="en-US" sz="4500" b="1" dirty="0" smtClean="0"/>
            </a:br>
            <a:r>
              <a:rPr lang="en-US" sz="4500" b="1" dirty="0" smtClean="0"/>
              <a:t>without Godly Dominion</a:t>
            </a:r>
            <a:endParaRPr lang="en-US" sz="4500" b="1" dirty="0"/>
          </a:p>
        </p:txBody>
      </p:sp>
      <p:sp>
        <p:nvSpPr>
          <p:cNvPr id="3" name="Content Placeholder 2"/>
          <p:cNvSpPr>
            <a:spLocks noGrp="1"/>
          </p:cNvSpPr>
          <p:nvPr>
            <p:ph sz="quarter" idx="1"/>
          </p:nvPr>
        </p:nvSpPr>
        <p:spPr>
          <a:xfrm>
            <a:off x="457200" y="2819400"/>
            <a:ext cx="8229600" cy="3276600"/>
          </a:xfrm>
        </p:spPr>
        <p:txBody>
          <a:bodyPr>
            <a:normAutofit fontScale="92500"/>
          </a:bodyPr>
          <a:lstStyle/>
          <a:p>
            <a:r>
              <a:rPr lang="en-US" dirty="0" smtClean="0"/>
              <a:t>Abject poverty was nearly universal.</a:t>
            </a:r>
          </a:p>
          <a:p>
            <a:r>
              <a:rPr lang="en-US" dirty="0" smtClean="0"/>
              <a:t>Rampant disease plagued all ages of rich and poor.</a:t>
            </a:r>
          </a:p>
          <a:p>
            <a:r>
              <a:rPr lang="en-US" dirty="0" smtClean="0"/>
              <a:t>Nearly half of children died before </a:t>
            </a:r>
            <a:r>
              <a:rPr lang="en-US" smtClean="0"/>
              <a:t>their fifth birthday</a:t>
            </a:r>
            <a:r>
              <a:rPr lang="en-US" dirty="0" smtClean="0"/>
              <a:t>.</a:t>
            </a:r>
          </a:p>
          <a:p>
            <a:r>
              <a:rPr lang="en-US" dirty="0" smtClean="0"/>
              <a:t>Life expectancy at birth was about 27 or 28 years.</a:t>
            </a:r>
          </a:p>
          <a:p>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24712"/>
          </a:xfrm>
        </p:spPr>
        <p:txBody>
          <a:bodyPr>
            <a:normAutofit/>
          </a:bodyPr>
          <a:lstStyle/>
          <a:p>
            <a:pPr algn="ctr"/>
            <a:r>
              <a:rPr lang="en-US" sz="4500" b="1" dirty="0" smtClean="0"/>
              <a:t>Human Life with Godly Dominion</a:t>
            </a:r>
            <a:endParaRPr lang="en-US" sz="4500" b="1" dirty="0"/>
          </a:p>
        </p:txBody>
      </p:sp>
      <p:sp>
        <p:nvSpPr>
          <p:cNvPr id="3" name="Content Placeholder 2"/>
          <p:cNvSpPr>
            <a:spLocks noGrp="1"/>
          </p:cNvSpPr>
          <p:nvPr>
            <p:ph sz="quarter" idx="1"/>
          </p:nvPr>
        </p:nvSpPr>
        <p:spPr>
          <a:xfrm>
            <a:off x="457200" y="2133600"/>
            <a:ext cx="8229600" cy="4389120"/>
          </a:xfrm>
        </p:spPr>
        <p:txBody>
          <a:bodyPr>
            <a:normAutofit fontScale="85000" lnSpcReduction="10000"/>
          </a:bodyPr>
          <a:lstStyle/>
          <a:p>
            <a:r>
              <a:rPr lang="en-US" dirty="0" smtClean="0"/>
              <a:t>While as recently as 1990 about half of all people lived in extreme poverty, today under one-fifth do.</a:t>
            </a:r>
          </a:p>
          <a:p>
            <a:r>
              <a:rPr lang="en-US" dirty="0" smtClean="0"/>
              <a:t>Many deadly diseases have been eradicated, and most others are now readily cured.</a:t>
            </a:r>
          </a:p>
          <a:p>
            <a:r>
              <a:rPr lang="en-US" dirty="0" smtClean="0"/>
              <a:t>Fewer than 5 in 100 infants worldwide die before their first birthday; in developed countries, under 4 in 1,000; in developing countries, mostly under 10.</a:t>
            </a:r>
          </a:p>
          <a:p>
            <a:r>
              <a:rPr lang="en-US" dirty="0" smtClean="0"/>
              <a:t>Worldwide, life expectancy at birth is over 65 years; in developed countries, near 80; nowhere below 40.</a:t>
            </a:r>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371600"/>
          </a:xfrm>
        </p:spPr>
        <p:txBody>
          <a:bodyPr>
            <a:noAutofit/>
          </a:bodyPr>
          <a:lstStyle/>
          <a:p>
            <a:pPr algn="ctr"/>
            <a:r>
              <a:rPr lang="en-US" sz="4000" b="1" dirty="0" smtClean="0"/>
              <a:t>How the Green Movement Robs Us of the Blessings of Genesis 1:28</a:t>
            </a:r>
            <a:endParaRPr lang="en-US" sz="4000" b="1" dirty="0"/>
          </a:p>
        </p:txBody>
      </p:sp>
      <p:sp>
        <p:nvSpPr>
          <p:cNvPr id="3" name="Content Placeholder 2"/>
          <p:cNvSpPr>
            <a:spLocks noGrp="1"/>
          </p:cNvSpPr>
          <p:nvPr>
            <p:ph sz="quarter" idx="1"/>
          </p:nvPr>
        </p:nvSpPr>
        <p:spPr>
          <a:xfrm>
            <a:off x="457200" y="2438400"/>
            <a:ext cx="8229600" cy="3886200"/>
          </a:xfrm>
        </p:spPr>
        <p:txBody>
          <a:bodyPr>
            <a:normAutofit fontScale="92500" lnSpcReduction="10000"/>
          </a:bodyPr>
          <a:lstStyle/>
          <a:p>
            <a:r>
              <a:rPr lang="en-US" dirty="0" smtClean="0"/>
              <a:t>Trapping the poor in poverty</a:t>
            </a:r>
          </a:p>
          <a:p>
            <a:r>
              <a:rPr lang="en-US" dirty="0" smtClean="0"/>
              <a:t>Robbing people of property rights</a:t>
            </a:r>
          </a:p>
          <a:p>
            <a:r>
              <a:rPr lang="en-US" dirty="0" smtClean="0"/>
              <a:t>Touting false and exaggerated claims of eco-disaster</a:t>
            </a:r>
          </a:p>
          <a:p>
            <a:r>
              <a:rPr lang="en-US" dirty="0" smtClean="0"/>
              <a:t>Creating constantly-expanding, oppressive government</a:t>
            </a:r>
          </a:p>
          <a:p>
            <a:r>
              <a:rPr lang="en-US" dirty="0" smtClean="0"/>
              <a:t>Weakening sovereign states and pushing toward global government</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513</Words>
  <Application>Microsoft Macintosh PowerPoint</Application>
  <PresentationFormat>On-screen Show (4:3)</PresentationFormat>
  <Paragraphs>32</Paragraphs>
  <Slides>11</Slides>
  <Notes>0</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Office Theme</vt:lpstr>
      <vt:lpstr>4 Reasons Why Environmentalism Is a Great Threat to Western Civilization</vt:lpstr>
      <vt:lpstr>The U.N. Earth Charter</vt:lpstr>
      <vt:lpstr>Earth Charter Prominent Authors</vt:lpstr>
      <vt:lpstr>The Ark of Hope Containing the Earth Charter</vt:lpstr>
      <vt:lpstr>The Current State of the Church’s War with Environmentalism</vt:lpstr>
      <vt:lpstr>Slide 6</vt:lpstr>
      <vt:lpstr>Human Life without Godly Dominion</vt:lpstr>
      <vt:lpstr>Human Life with Godly Dominion</vt:lpstr>
      <vt:lpstr>How the Green Movement Robs Us of the Blessings of Genesis 1:28</vt:lpstr>
      <vt:lpstr>Christian Faith: Foundation of Science</vt:lpstr>
      <vt:lpstr>Mike Hulme:  Post-Normal Scientist, Socialist</vt:lpstr>
    </vt:vector>
  </TitlesOfParts>
  <Company>EE International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Reasons Why Environmentalism Is a Great Threat to Western Civilization</dc:title>
  <dc:creator>Tom Mangham</dc:creator>
  <cp:lastModifiedBy>Tom Mangham</cp:lastModifiedBy>
  <cp:revision>2</cp:revision>
  <dcterms:created xsi:type="dcterms:W3CDTF">2013-08-11T19:08:38Z</dcterms:created>
  <dcterms:modified xsi:type="dcterms:W3CDTF">2013-08-11T19:09:43Z</dcterms:modified>
</cp:coreProperties>
</file>